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19" r:id="rId5"/>
    <p:sldId id="320" r:id="rId6"/>
    <p:sldId id="349" r:id="rId7"/>
    <p:sldId id="340" r:id="rId8"/>
    <p:sldId id="347" r:id="rId9"/>
    <p:sldId id="341" r:id="rId10"/>
    <p:sldId id="352" r:id="rId11"/>
    <p:sldId id="348" r:id="rId12"/>
    <p:sldId id="355" r:id="rId13"/>
    <p:sldId id="354" r:id="rId14"/>
    <p:sldId id="327" r:id="rId15"/>
  </p:sldIdLst>
  <p:sldSz cx="9144000" cy="5143500" type="screen16x9"/>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232442"/>
    <a:srgbClr val="EDAB1E"/>
    <a:srgbClr val="BFE7F7"/>
    <a:srgbClr val="009EE3"/>
    <a:srgbClr val="009EE0"/>
    <a:srgbClr val="BFDCEF"/>
    <a:srgbClr val="CDEAD1"/>
    <a:srgbClr val="37AB49"/>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99" autoAdjust="0"/>
  </p:normalViewPr>
  <p:slideViewPr>
    <p:cSldViewPr snapToGrid="0">
      <p:cViewPr varScale="1">
        <p:scale>
          <a:sx n="54" d="100"/>
          <a:sy n="54" d="100"/>
        </p:scale>
        <p:origin x="990" y="60"/>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Unternährer" userId="6d8502c0-2900-4b81-9670-84330dbd5efa" providerId="ADAL" clId="{9998EC44-D141-48F9-9CF1-A1BA880B4C6A}"/>
    <pc:docChg chg="delSld modSld">
      <pc:chgData name="Stephanie Unternährer" userId="6d8502c0-2900-4b81-9670-84330dbd5efa" providerId="ADAL" clId="{9998EC44-D141-48F9-9CF1-A1BA880B4C6A}" dt="2022-07-12T11:06:30.926" v="397" actId="20577"/>
      <pc:docMkLst>
        <pc:docMk/>
      </pc:docMkLst>
      <pc:sldChg chg="modNotesTx">
        <pc:chgData name="Stephanie Unternährer" userId="6d8502c0-2900-4b81-9670-84330dbd5efa" providerId="ADAL" clId="{9998EC44-D141-48F9-9CF1-A1BA880B4C6A}" dt="2022-07-12T11:06:30.926" v="397" actId="20577"/>
        <pc:sldMkLst>
          <pc:docMk/>
          <pc:sldMk cId="2992356559" sldId="355"/>
        </pc:sldMkLst>
      </pc:sldChg>
      <pc:sldChg chg="del">
        <pc:chgData name="Stephanie Unternährer" userId="6d8502c0-2900-4b81-9670-84330dbd5efa" providerId="ADAL" clId="{9998EC44-D141-48F9-9CF1-A1BA880B4C6A}" dt="2022-07-12T10:46:33.272" v="0" actId="47"/>
        <pc:sldMkLst>
          <pc:docMk/>
          <pc:sldMk cId="1685007551" sldId="356"/>
        </pc:sldMkLst>
      </pc:sldChg>
      <pc:sldChg chg="del">
        <pc:chgData name="Stephanie Unternährer" userId="6d8502c0-2900-4b81-9670-84330dbd5efa" providerId="ADAL" clId="{9998EC44-D141-48F9-9CF1-A1BA880B4C6A}" dt="2022-07-12T10:46:34.481" v="1" actId="47"/>
        <pc:sldMkLst>
          <pc:docMk/>
          <pc:sldMk cId="266565338" sldId="357"/>
        </pc:sldMkLst>
      </pc:sldChg>
      <pc:sldChg chg="del">
        <pc:chgData name="Stephanie Unternährer" userId="6d8502c0-2900-4b81-9670-84330dbd5efa" providerId="ADAL" clId="{9998EC44-D141-48F9-9CF1-A1BA880B4C6A}" dt="2022-07-12T10:46:40.102" v="2" actId="47"/>
        <pc:sldMkLst>
          <pc:docMk/>
          <pc:sldMk cId="2047490663" sldId="3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sz="quarter" idx="1"/>
          </p:nvPr>
        </p:nvSpPr>
        <p:spPr>
          <a:xfrm>
            <a:off x="3850443" y="0"/>
            <a:ext cx="2945660" cy="496412"/>
          </a:xfrm>
          <a:prstGeom prst="rect">
            <a:avLst/>
          </a:prstGeom>
        </p:spPr>
        <p:txBody>
          <a:bodyPr vert="horz" lIns="91275" tIns="45638" rIns="91275" bIns="45638" rtlCol="0"/>
          <a:lstStyle>
            <a:lvl1pPr algn="r">
              <a:defRPr sz="1200"/>
            </a:lvl1pPr>
          </a:lstStyle>
          <a:p>
            <a:fld id="{B2B0FD74-17AE-1A4F-B861-190FB5A85EFC}" type="datetimeFigureOut">
              <a:rPr lang="de-DE" smtClean="0"/>
              <a:t>12.07.2022</a:t>
            </a:fld>
            <a:endParaRPr lang="de-DE"/>
          </a:p>
        </p:txBody>
      </p:sp>
      <p:sp>
        <p:nvSpPr>
          <p:cNvPr id="4" name="Fußzeilenplatzhalter 3"/>
          <p:cNvSpPr>
            <a:spLocks noGrp="1"/>
          </p:cNvSpPr>
          <p:nvPr>
            <p:ph type="ftr" sz="quarter" idx="2"/>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5" name="Foliennummernplatzhalter 4"/>
          <p:cNvSpPr>
            <a:spLocks noGrp="1"/>
          </p:cNvSpPr>
          <p:nvPr>
            <p:ph type="sldNum" sz="quarter" idx="3"/>
          </p:nvPr>
        </p:nvSpPr>
        <p:spPr>
          <a:xfrm>
            <a:off x="3850443" y="9430091"/>
            <a:ext cx="2945660" cy="496412"/>
          </a:xfrm>
          <a:prstGeom prst="rect">
            <a:avLst/>
          </a:prstGeom>
        </p:spPr>
        <p:txBody>
          <a:bodyPr vert="horz" lIns="91275" tIns="45638" rIns="91275" bIns="45638" rtlCol="0" anchor="b"/>
          <a:lstStyle>
            <a:lvl1pPr algn="r">
              <a:defRPr sz="1200"/>
            </a:lvl1pPr>
          </a:lstStyle>
          <a:p>
            <a:fld id="{7B765762-4472-874E-9123-A6D15C4B26A6}" type="slidenum">
              <a:rPr lang="de-DE" smtClean="0"/>
              <a:t>‹Nr.›</a:t>
            </a:fld>
            <a:endParaRPr lang="de-DE"/>
          </a:p>
        </p:txBody>
      </p:sp>
    </p:spTree>
    <p:extLst>
      <p:ext uri="{BB962C8B-B14F-4D97-AF65-F5344CB8AC3E}">
        <p14:creationId xmlns:p14="http://schemas.microsoft.com/office/powerpoint/2010/main" val="795190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idx="1"/>
          </p:nvPr>
        </p:nvSpPr>
        <p:spPr>
          <a:xfrm>
            <a:off x="3850443" y="0"/>
            <a:ext cx="2945660" cy="496412"/>
          </a:xfrm>
          <a:prstGeom prst="rect">
            <a:avLst/>
          </a:prstGeom>
        </p:spPr>
        <p:txBody>
          <a:bodyPr vert="horz" lIns="91275" tIns="45638" rIns="91275" bIns="45638" rtlCol="0"/>
          <a:lstStyle>
            <a:lvl1pPr algn="r">
              <a:defRPr sz="1200"/>
            </a:lvl1pPr>
          </a:lstStyle>
          <a:p>
            <a:fld id="{A47CD8A2-F81B-054C-9A47-23BFAF575098}" type="datetimeFigureOut">
              <a:rPr lang="de-DE" smtClean="0"/>
              <a:t>12.07.2022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75" tIns="45638" rIns="91275" bIns="45638"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275" tIns="45638" rIns="91275" bIns="45638"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7" name="Foliennummernplatzhalter 6"/>
          <p:cNvSpPr>
            <a:spLocks noGrp="1"/>
          </p:cNvSpPr>
          <p:nvPr>
            <p:ph type="sldNum" sz="quarter" idx="5"/>
          </p:nvPr>
        </p:nvSpPr>
        <p:spPr>
          <a:xfrm>
            <a:off x="3850443" y="9430091"/>
            <a:ext cx="2945660" cy="496412"/>
          </a:xfrm>
          <a:prstGeom prst="rect">
            <a:avLst/>
          </a:prstGeom>
        </p:spPr>
        <p:txBody>
          <a:bodyPr vert="horz" lIns="91275" tIns="45638" rIns="91275" bIns="45638" rtlCol="0" anchor="b"/>
          <a:lstStyle>
            <a:lvl1pPr algn="r">
              <a:defRPr sz="1200"/>
            </a:lvl1pPr>
          </a:lstStyle>
          <a:p>
            <a:fld id="{006F1CDE-25D5-A04A-A3EE-EA95F8898077}" type="slidenum">
              <a:rPr lang="de-DE" smtClean="0"/>
              <a:t>‹Nr.›</a:t>
            </a:fld>
            <a:endParaRPr lang="de-DE"/>
          </a:p>
        </p:txBody>
      </p:sp>
    </p:spTree>
    <p:extLst>
      <p:ext uri="{BB962C8B-B14F-4D97-AF65-F5344CB8AC3E}">
        <p14:creationId xmlns:p14="http://schemas.microsoft.com/office/powerpoint/2010/main" val="180607981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Zeitaufteilung der ganzen Präsentation: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a:t>
            </a:fld>
            <a:endParaRPr lang="de-DE"/>
          </a:p>
        </p:txBody>
      </p:sp>
    </p:spTree>
    <p:extLst>
      <p:ext uri="{BB962C8B-B14F-4D97-AF65-F5344CB8AC3E}">
        <p14:creationId xmlns:p14="http://schemas.microsoft.com/office/powerpoint/2010/main" val="3128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10</a:t>
            </a:fld>
            <a:endParaRPr lang="de-DE"/>
          </a:p>
        </p:txBody>
      </p:sp>
    </p:spTree>
    <p:extLst>
      <p:ext uri="{BB962C8B-B14F-4D97-AF65-F5344CB8AC3E}">
        <p14:creationId xmlns:p14="http://schemas.microsoft.com/office/powerpoint/2010/main" val="429245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11</a:t>
            </a:fld>
            <a:endParaRPr lang="de-DE"/>
          </a:p>
        </p:txBody>
      </p:sp>
    </p:spTree>
    <p:extLst>
      <p:ext uri="{BB962C8B-B14F-4D97-AF65-F5344CB8AC3E}">
        <p14:creationId xmlns:p14="http://schemas.microsoft.com/office/powerpoint/2010/main" val="17901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Zeitaufteilung der ganzen Lektion à 45 Minuten: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2</a:t>
            </a:fld>
            <a:endParaRPr lang="de-DE"/>
          </a:p>
        </p:txBody>
      </p:sp>
    </p:spTree>
    <p:extLst>
      <p:ext uri="{BB962C8B-B14F-4D97-AF65-F5344CB8AC3E}">
        <p14:creationId xmlns:p14="http://schemas.microsoft.com/office/powerpoint/2010/main" val="277719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3</a:t>
            </a:fld>
            <a:endParaRPr lang="de-DE"/>
          </a:p>
        </p:txBody>
      </p:sp>
    </p:spTree>
    <p:extLst>
      <p:ext uri="{BB962C8B-B14F-4D97-AF65-F5344CB8AC3E}">
        <p14:creationId xmlns:p14="http://schemas.microsoft.com/office/powerpoint/2010/main" val="155234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4</a:t>
            </a:fld>
            <a:endParaRPr lang="de-DE"/>
          </a:p>
        </p:txBody>
      </p:sp>
    </p:spTree>
    <p:extLst>
      <p:ext uri="{BB962C8B-B14F-4D97-AF65-F5344CB8AC3E}">
        <p14:creationId xmlns:p14="http://schemas.microsoft.com/office/powerpoint/2010/main" val="187235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5</a:t>
            </a:fld>
            <a:endParaRPr lang="de-DE"/>
          </a:p>
        </p:txBody>
      </p:sp>
    </p:spTree>
    <p:extLst>
      <p:ext uri="{BB962C8B-B14F-4D97-AF65-F5344CB8AC3E}">
        <p14:creationId xmlns:p14="http://schemas.microsoft.com/office/powerpoint/2010/main" val="212515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6</a:t>
            </a:fld>
            <a:endParaRPr lang="de-DE"/>
          </a:p>
        </p:txBody>
      </p:sp>
    </p:spTree>
    <p:extLst>
      <p:ext uri="{BB962C8B-B14F-4D97-AF65-F5344CB8AC3E}">
        <p14:creationId xmlns:p14="http://schemas.microsoft.com/office/powerpoint/2010/main" val="272968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7</a:t>
            </a:fld>
            <a:endParaRPr lang="de-DE"/>
          </a:p>
        </p:txBody>
      </p:sp>
    </p:spTree>
    <p:extLst>
      <p:ext uri="{BB962C8B-B14F-4D97-AF65-F5344CB8AC3E}">
        <p14:creationId xmlns:p14="http://schemas.microsoft.com/office/powerpoint/2010/main" val="286006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latin typeface="+mn-lt"/>
              </a:rPr>
              <a:t>Kommen wir zu einem Abschluss, indem wir nochmals die wichtigsten Punkte zu den 4 Themen zusammenfassen. </a:t>
            </a:r>
          </a:p>
          <a:p>
            <a:endParaRPr lang="de-CH" sz="1200" dirty="0">
              <a:latin typeface="+mn-lt"/>
            </a:endParaRPr>
          </a:p>
          <a:p>
            <a:pPr marL="0" indent="0">
              <a:buNone/>
            </a:pPr>
            <a:r>
              <a:rPr lang="de-CH" sz="1200" b="1" dirty="0">
                <a:latin typeface="+mn-lt"/>
              </a:rPr>
              <a:t>1. Sucht: </a:t>
            </a:r>
            <a:endParaRPr lang="de-CH" sz="1200" b="1" i="1" dirty="0">
              <a:latin typeface="+mn-lt"/>
            </a:endParaRP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ist genau eine Sucht?</a:t>
            </a:r>
          </a:p>
          <a:p>
            <a:pPr marL="0" lvl="0" indent="0">
              <a:lnSpc>
                <a:spcPct val="150000"/>
              </a:lnSpc>
              <a:buFont typeface="Symbol" panose="05050102010706020507" pitchFamily="18" charset="2"/>
              <a:buNone/>
            </a:pPr>
            <a:r>
              <a:rPr lang="de-CH" sz="1200" dirty="0">
                <a:latin typeface="+mn-lt"/>
              </a:rPr>
              <a:t>Abhängig oder süchtig sein bedeutet, dass jemand ein grosses Verlangen nach einer bestimmten Substanz hat, den Konsum nicht mehr kontrollieren kann und deswegen auch andere Dinge vernachlässigt. Ein Zeichen von Abhängigkeit ist auch, dass der Konsum trotz gesundheitlicher Schäden fortgesetzt wird, also z. B. dass Personen weiterrauchen, obwohl sie bereits gesundheitliche Schäden haben (oder haben werden).</a:t>
            </a:r>
            <a:endParaRPr lang="de-CH" sz="1200" dirty="0">
              <a:effectLst/>
              <a:latin typeface="+mn-lt"/>
              <a:cs typeface="Times New Roman" panose="02020603050405020304" pitchFamily="18" charset="0"/>
            </a:endParaRP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Körperliche (s</a:t>
            </a:r>
            <a:r>
              <a:rPr lang="de-CH" sz="1200" dirty="0">
                <a:latin typeface="+mn-lt"/>
              </a:rPr>
              <a:t>chmerzhafte oder unangenehme Entzugserscheinungen zeigen, sobald auf die süchtig machende Substanz, z.B. Zigaretten, verzichtet wird) </a:t>
            </a:r>
            <a:r>
              <a:rPr lang="de-CH" sz="1200" dirty="0">
                <a:effectLst/>
                <a:latin typeface="+mn-lt"/>
                <a:ea typeface="Calibri" panose="020F0502020204030204" pitchFamily="34" charset="0"/>
                <a:cs typeface="Times New Roman" panose="02020603050405020304" pitchFamily="18" charset="0"/>
              </a:rPr>
              <a:t>und psychische Sucht (i</a:t>
            </a:r>
            <a:r>
              <a:rPr lang="de-CH" sz="1200" dirty="0">
                <a:latin typeface="+mn-lt"/>
              </a:rPr>
              <a:t>nnerer Zwang zum Konsum und das Verlangen danach sehr gross ist, bzw. dass die Person häufig an diese Substanz denkt und auch Unannehmlichkeiten im Kauf nimmt, um sich diese Substanz zu besorgen). </a:t>
            </a:r>
            <a:r>
              <a:rPr lang="de-CH" sz="1200" dirty="0">
                <a:effectLst/>
                <a:latin typeface="+mn-lt"/>
                <a:ea typeface="Calibri" panose="020F0502020204030204" pitchFamily="34" charset="0"/>
                <a:cs typeface="Times New Roman" panose="02020603050405020304" pitchFamily="18" charset="0"/>
              </a:rPr>
              <a:t>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Toleranzentwicklung: bei regelmässigem Konsum; man muss eine immer grössere Menge konsumieren, um die erwünschte Wirkung zu spüren.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Dadurch, dass man immer wieder Nikotin braucht, muss man sich das Nikotin besorgen und das kostet viel Geld.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Machen E-Zigaretten süchtig und wenn ja, wieso?</a:t>
            </a: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Schuld für die Sucht ist das Nikotin. Nikotin wirkt anregend und entspannend zugleich. Toleranzentwicklung von Nikotin und um die Entzugserscheinungen dann zu vermeiden, braucht es immer häufiger Nikotin und man greift zur Zigarette. </a:t>
            </a:r>
          </a:p>
          <a:p>
            <a:pPr marL="0" lvl="0" indent="0">
              <a:lnSpc>
                <a:spcPct val="150000"/>
              </a:lnSpc>
              <a:spcAft>
                <a:spcPts val="800"/>
              </a:spcAft>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sind auch noch andere Substanzen enthalten wie Ammonium, Zucker, Aromastoffe…</a:t>
            </a:r>
          </a:p>
          <a:p>
            <a:pPr marL="228600" indent="-228600">
              <a:buAutoNum type="arabicPeriod"/>
            </a:pPr>
            <a:endParaRPr lang="de-CH" sz="1200" dirty="0">
              <a:latin typeface="+mn-lt"/>
            </a:endParaRPr>
          </a:p>
          <a:p>
            <a:pPr marL="0" indent="0">
              <a:buNone/>
            </a:pPr>
            <a:r>
              <a:rPr lang="de-CH" sz="1200" b="1" dirty="0">
                <a:latin typeface="+mn-lt"/>
              </a:rPr>
              <a:t>2. Schädlichkeit: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Sind E-Zigaretten schädlich und wenn ja, wieso?</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ist noch nicht definitiv belegt, jedoch giftige Substanzen im Dampf (Formaldehyd, Acetaldehyd).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Mit der Kartusche muss man äusserst vorsichtig umgehen, da sie Nikotin enthält. Wird das Nikotin als Flüssigkeit verschüttet, kann es auf Körperteilen zu Vergiftungen kommen. </a:t>
            </a:r>
          </a:p>
          <a:p>
            <a:pPr marL="0" lvl="0" indent="0">
              <a:lnSpc>
                <a:spcPct val="150000"/>
              </a:lnSpc>
              <a:buFont typeface="Symbol" panose="05050102010706020507" pitchFamily="18" charset="2"/>
              <a:buNone/>
            </a:pPr>
            <a:endParaRPr lang="de-CH" sz="1200" b="1"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b="1" dirty="0">
                <a:effectLst/>
                <a:latin typeface="+mn-lt"/>
                <a:ea typeface="Calibri" panose="020F0502020204030204" pitchFamily="34" charset="0"/>
                <a:cs typeface="Times New Roman" panose="02020603050405020304" pitchFamily="18" charset="0"/>
              </a:rPr>
              <a:t>Streitpunkt: </a:t>
            </a:r>
            <a:r>
              <a:rPr lang="de-CH" sz="1200" dirty="0">
                <a:effectLst/>
                <a:latin typeface="+mn-lt"/>
                <a:ea typeface="Calibri" panose="020F0502020204030204" pitchFamily="34" charset="0"/>
                <a:cs typeface="Times New Roman" panose="02020603050405020304" pitchFamily="18" charset="0"/>
              </a:rPr>
              <a:t>Sind E-Zigaretten gesünder als Zigaretten? Können E-Zigaretten als Entwöhnung eingesetzt werden? Erhöhen E-Zigaretten später das Risiko zu Rauchen? </a:t>
            </a:r>
          </a:p>
          <a:p>
            <a:pPr marL="0" lvl="0" indent="0">
              <a:lnSpc>
                <a:spcPct val="150000"/>
              </a:lnSpc>
              <a:buFont typeface="Symbol" panose="05050102010706020507" pitchFamily="18" charset="2"/>
              <a:buNone/>
            </a:pPr>
            <a:endParaRPr lang="de-CH" sz="1200" i="1"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für Schäden können E-Zigaretten verursachen?</a:t>
            </a:r>
          </a:p>
          <a:p>
            <a:pPr marL="0" indent="0">
              <a:buNone/>
            </a:pPr>
            <a:r>
              <a:rPr lang="de-CH" sz="1200" dirty="0">
                <a:effectLst/>
                <a:latin typeface="+mn-lt"/>
                <a:ea typeface="Calibri" panose="020F0502020204030204" pitchFamily="34" charset="0"/>
              </a:rPr>
              <a:t>Es ist bekannt, dass Nikotin schwerwiegende unerwünschte Wirkungen hat und darüber hinaus stark süchtig macht.  Wie verschiedene Studien zeigen, sind die biologischen Wirkungen von Nikotin weit verbreitet und erstrecken sich auf alle Systeme des Körpers, einschliesslich des Herz-Kreislauf-, Atemwegs-, Nieren- und Fortpflanzungssystems. Nikotin unterdrückt die Immunantwort, indem es wichtige Prozesse des Immunsystems beeinträchtigt (AT-Schweiz). </a:t>
            </a:r>
          </a:p>
          <a:p>
            <a:pPr marL="0" indent="0">
              <a:buNone/>
            </a:pPr>
            <a:endParaRPr lang="de-CH" sz="1200" dirty="0">
              <a:effectLst/>
              <a:latin typeface="+mn-lt"/>
              <a:ea typeface="Calibri" panose="020F0502020204030204" pitchFamily="34" charset="0"/>
            </a:endParaRPr>
          </a:p>
          <a:p>
            <a:pPr marL="0" indent="0">
              <a:buNone/>
            </a:pPr>
            <a:r>
              <a:rPr lang="de-CH" sz="1200" dirty="0">
                <a:effectLst/>
                <a:latin typeface="+mn-lt"/>
                <a:ea typeface="Calibri" panose="020F0502020204030204" pitchFamily="34" charset="0"/>
              </a:rPr>
              <a:t>Krebserkrankungen, Herz-Kreislauferkrankungen, Fruchtbarkeit und Fehlgeburten, kognitive Beeinträchtigungen (vor allem bei Kindern und Jugendlichen enormen Effekt auf die Gehirnentwicklung, da Gehirn noch nicht vollständig ausgereift ist) (AT-Schweiz). </a:t>
            </a:r>
          </a:p>
          <a:p>
            <a:pPr marL="0" indent="0">
              <a:buNone/>
            </a:pPr>
            <a:endParaRPr lang="de-CH" sz="1200" dirty="0">
              <a:effectLst/>
              <a:latin typeface="+mn-lt"/>
            </a:endParaRPr>
          </a:p>
          <a:p>
            <a:pPr marL="0" indent="0">
              <a:buNone/>
            </a:pPr>
            <a:r>
              <a:rPr lang="de-CH" sz="1200" dirty="0">
                <a:effectLst/>
                <a:latin typeface="+mn-lt"/>
                <a:ea typeface="Calibri" panose="020F0502020204030204" pitchFamily="34" charset="0"/>
              </a:rPr>
              <a:t>Es ist wichtig zu wissen: E-Zigaretten sind relativ neue Produkte. Es sind Genussmittel, die grundsätzlich mit Mass konsumiert werden sollten. Das BLV und das BAG raten beim Konsum von E-Zigaretten zur Vorsicht, denn die langfristigen gesundheitlichen Auswirkungen sind noch weitgehend unbekannt. Der Dampf gewisser E-Zigaretten enthält zudem krebserzeugende Stoffe. Das BLV und das BAG raten von Bestellungen bei Internetanbietern ausserhalb der EU für den Eigenkonsum ab, da es für Privatpersonen schwierig ist, die Sicherheit solcher Produkte einzuschätzen. Zudem ist es ausserhalb jeglicher rechtlicher Kontrolle, wenn Liquids im Baukastensystem selber zusammengemischt werden (BAG). </a:t>
            </a:r>
          </a:p>
          <a:p>
            <a:pPr marL="0" indent="0">
              <a:buNone/>
            </a:pPr>
            <a:endParaRPr lang="de-CH" sz="1200" b="1" dirty="0">
              <a:latin typeface="+mn-lt"/>
            </a:endParaRPr>
          </a:p>
          <a:p>
            <a:pPr marL="0" indent="0">
              <a:buNone/>
            </a:pPr>
            <a:r>
              <a:rPr lang="de-CH" sz="1200" b="1" dirty="0">
                <a:latin typeface="+mn-lt"/>
              </a:rPr>
              <a:t>3. Umwelt: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Aus welchen Materialien besteht eine E-Zigarette?</a:t>
            </a:r>
          </a:p>
          <a:p>
            <a:pPr marL="0" lvl="0" indent="0">
              <a:lnSpc>
                <a:spcPct val="150000"/>
              </a:lnSpc>
              <a:buFont typeface="Symbol" panose="05050102010706020507" pitchFamily="18" charset="2"/>
              <a:buNone/>
            </a:pPr>
            <a:r>
              <a:rPr lang="de-CH" sz="1200" dirty="0">
                <a:latin typeface="+mn-lt"/>
              </a:rPr>
              <a:t>Meistens bestehen sie aus einem Mundstück, einer Batterie, einem elektrischen Verdampfer und einer Kartusche. In der Kartusche befindet sich eine Flüssigkeit, von den Dampfern*innen auch «Liquid» genannt. Diese aromatisierte Substanz wird durch eine batteriebetriebene Heizspirale erwärmt. Durch das Kondensieren im Mund entsteht der Dampf.</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sind die Folgen, wenn man Elektroschrott und Plastik nicht richtig entsorgt?</a:t>
            </a:r>
          </a:p>
          <a:p>
            <a:pPr marL="0" indent="0">
              <a:buNone/>
            </a:pPr>
            <a:r>
              <a:rPr lang="de-CH" sz="1200" dirty="0">
                <a:latin typeface="+mn-lt"/>
              </a:rPr>
              <a:t>Werden elektronische Geräte nicht richtig recycelt, landen sie meist in afrikanischen Ländern, Indien oder China auf illegalen Müllhalden.</a:t>
            </a:r>
          </a:p>
          <a:p>
            <a:pPr marL="0" indent="0">
              <a:buNone/>
            </a:pPr>
            <a:endParaRPr lang="de-CH" sz="1200" dirty="0">
              <a:latin typeface="+mn-lt"/>
            </a:endParaRPr>
          </a:p>
          <a:p>
            <a:pPr marL="0" indent="0">
              <a:buNone/>
            </a:pPr>
            <a:r>
              <a:rPr lang="de-CH" sz="1200" dirty="0">
                <a:latin typeface="+mn-lt"/>
              </a:rPr>
              <a:t>Elektronische Geräte haben zahlreiche giftige Substanzen wie Blei, Quecksilber oder Cadmium enthalten. Diese toxischen Materialien können zu schwerwiegenden gesundheitlichen Problemen führen, wie Krebs oder Fortpflanzungsstörungen.</a:t>
            </a:r>
          </a:p>
          <a:p>
            <a:pPr marL="171450" indent="-171450">
              <a:buFont typeface="Wingdings" panose="05000000000000000000" pitchFamily="2" charset="2"/>
              <a:buChar char="à"/>
            </a:pPr>
            <a:r>
              <a:rPr lang="de-CH" sz="1200" dirty="0">
                <a:latin typeface="+mn-lt"/>
                <a:sym typeface="Wingdings" panose="05000000000000000000" pitchFamily="2" charset="2"/>
              </a:rPr>
              <a:t>Stoffe gehen auch in Böden und zerstören/verseuchen Natur und Lebewesen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Plastik wird oft von Tieren gefressen, kann sie verletzen….Plastik baut sich nicht ab, sondern zerfällt in kleine Teile (Mikroplastik)  kann im Wasser, Lebensmitteln oder Produkten enthalten sein.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Zudem muss man noch die Herstellung von Metall oder Plastik berücksichtigen. </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Quellen: https://www.refurbed.at/a/auswirkungen-elektroschrott/ </a:t>
            </a:r>
          </a:p>
          <a:p>
            <a:pPr marL="0" indent="0">
              <a:buFont typeface="Wingdings" panose="05000000000000000000" pitchFamily="2" charset="2"/>
              <a:buNone/>
            </a:pPr>
            <a:r>
              <a:rPr lang="de-CH" sz="1200" dirty="0">
                <a:latin typeface="+mn-lt"/>
              </a:rPr>
              <a:t>https://nachhaltig-sein.info/lebensweise/plastik-kunststoff-folgen-mensch-tiere-umwelt-gesundheit</a:t>
            </a:r>
          </a:p>
          <a:p>
            <a:pPr marL="0" indent="0">
              <a:buNone/>
            </a:pPr>
            <a:endParaRPr lang="de-CH" sz="1200" dirty="0">
              <a:latin typeface="+mn-lt"/>
            </a:endParaRPr>
          </a:p>
          <a:p>
            <a:pPr marL="0" indent="0">
              <a:buNone/>
            </a:pPr>
            <a:endParaRPr lang="de-CH" sz="1200" dirty="0">
              <a:latin typeface="+mn-lt"/>
            </a:endParaRPr>
          </a:p>
          <a:p>
            <a:pPr marL="0" indent="0">
              <a:buNone/>
            </a:pPr>
            <a:r>
              <a:rPr lang="de-CH" sz="1200" b="1" dirty="0">
                <a:latin typeface="+mn-lt"/>
              </a:rPr>
              <a:t>4. Werbung: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will Werbung?</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möchte dich auf Dinge aufmerksam machen, sodass du diese kaufst und konsumierst und zum Verbraucher wirst. Dahinter steckt natürlich auch die Gewinnorientierung der Produzenten.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will deine Aufmerksamkeit: </a:t>
            </a:r>
            <a:r>
              <a:rPr lang="de-CH" sz="1200" dirty="0">
                <a:latin typeface="+mn-lt"/>
              </a:rPr>
              <a:t>Werber machen sich viele Gedanken, wie sie bei dir Emotionen auslösen können, damit du dann ein Produkt kaufst. Gerade bei Produkten, die sich kaum unterscheiden oder sogar deiner Gesundheit schaden (z.B. Zigaretten) brauchen Werber gute Ideen. Dafür lassen sie sich vieles einfallen: Mit Humor, fantastischen Bildern und psychologischen Tricks gestalten sie eine Werbekampagne.</a:t>
            </a:r>
          </a:p>
          <a:p>
            <a:pPr marL="0" lvl="0" indent="0">
              <a:lnSpc>
                <a:spcPct val="150000"/>
              </a:lnSpc>
              <a:buFont typeface="Symbol" panose="05050102010706020507" pitchFamily="18" charset="2"/>
              <a:buNone/>
            </a:pPr>
            <a:endParaRPr lang="de-CH" sz="1200" dirty="0">
              <a:latin typeface="+mn-lt"/>
            </a:endParaRPr>
          </a:p>
          <a:p>
            <a:pPr marL="0" lvl="0" indent="0">
              <a:lnSpc>
                <a:spcPct val="150000"/>
              </a:lnSpc>
              <a:buFont typeface="Symbol" panose="05050102010706020507" pitchFamily="18" charset="2"/>
              <a:buNone/>
            </a:pPr>
            <a:r>
              <a:rPr lang="de-CH" sz="1200" dirty="0">
                <a:latin typeface="+mn-lt"/>
              </a:rPr>
              <a:t>Unbewusste Werbung: Werbung, die nicht eindeutig als Werbung erkannt werden kann + «</a:t>
            </a:r>
            <a:r>
              <a:rPr lang="de-CH" sz="1200" dirty="0" err="1">
                <a:latin typeface="+mn-lt"/>
              </a:rPr>
              <a:t>Product</a:t>
            </a:r>
            <a:r>
              <a:rPr lang="de-CH" sz="1200" dirty="0">
                <a:latin typeface="+mn-lt"/>
              </a:rPr>
              <a:t> Placement» = Platzierung eines Produktes insbesondere in Spielfilmen oder Serien. </a:t>
            </a:r>
          </a:p>
          <a:p>
            <a:pPr marL="0" lvl="0" indent="0">
              <a:lnSpc>
                <a:spcPct val="150000"/>
              </a:lnSpc>
              <a:buFont typeface="Symbol" panose="05050102010706020507" pitchFamily="18" charset="2"/>
              <a:buNone/>
            </a:pPr>
            <a:endParaRPr lang="de-CH" sz="1200" dirty="0">
              <a:latin typeface="+mn-lt"/>
            </a:endParaRPr>
          </a:p>
          <a:p>
            <a:pPr marL="0" lvl="0" indent="0">
              <a:lnSpc>
                <a:spcPct val="107000"/>
              </a:lnSpc>
              <a:buFont typeface="Symbol" panose="05050102010706020507" pitchFamily="18" charset="2"/>
              <a:buNone/>
            </a:pPr>
            <a:r>
              <a:rPr lang="de-CH" sz="1200" dirty="0">
                <a:latin typeface="+mn-lt"/>
              </a:rPr>
              <a:t>Was passiert im Gehirn?: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Unbewusste und bewusste Wahrnehmung von Werbung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Reizüberflutung setzt den selektiven Wahrnehmungsmechanismus ausser Kraft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ungefilterte Ablagerung im Unterbewusstsein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bis zum unreflektierten Handeln oder Konsum der entsprechenden Produkte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Lernerfolg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unmittelbar mit Interesse einer Sache verknüpft (indem Werbeprofis mit den Produkten eine hohe Aufmerksamkeit sogar schon bei Kindern erreichen)</a:t>
            </a:r>
          </a:p>
          <a:p>
            <a:pPr marL="342900" lvl="0" indent="-342900">
              <a:lnSpc>
                <a:spcPct val="107000"/>
              </a:lnSpc>
              <a:spcAft>
                <a:spcPts val="800"/>
              </a:spcAft>
              <a:buFont typeface="Wingdings" panose="05000000000000000000" pitchFamily="2" charset="2"/>
              <a:buChar char=""/>
            </a:pPr>
            <a:r>
              <a:rPr lang="de-CH" sz="1200" dirty="0">
                <a:effectLst/>
                <a:latin typeface="+mn-lt"/>
                <a:ea typeface="Calibri" panose="020F0502020204030204" pitchFamily="34" charset="0"/>
                <a:cs typeface="Arial" panose="020B0604020202020204" pitchFamily="34" charset="0"/>
              </a:rPr>
              <a:t>Verknüpfung von Zigaretten-Werbung mit Schokolade oder Kaugummis =&gt; Rauchen plötzlich als ein normales Verhalten angesehen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i="1" dirty="0">
                <a:effectLst/>
                <a:latin typeface="+mn-lt"/>
                <a:ea typeface="Calibri" panose="020F0502020204030204" pitchFamily="34" charset="0"/>
                <a:cs typeface="Times New Roman" panose="02020603050405020304" pitchFamily="18" charset="0"/>
              </a:rPr>
              <a:t>Wie werden E-Zigaretten in der Werbung dargestellt?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Man stellt sie gesünder als Zigarette dar (z.B. Dampf gesund und kein Rauch)</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Viele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Form wie ein Stift oder Lipgloss</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Verschiedene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In Verbindung mit Früchten gebracht und Assoziation mit gesund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Durch Dampf kein Husten und somit gesünder</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Kein Gestank vom Rauch, sondern fruchtige und angenehme Düfte </a:t>
            </a:r>
          </a:p>
          <a:p>
            <a:pPr marL="0" indent="0">
              <a:buNone/>
            </a:pPr>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8</a:t>
            </a:fld>
            <a:endParaRPr lang="de-DE"/>
          </a:p>
        </p:txBody>
      </p:sp>
    </p:spTree>
    <p:extLst>
      <p:ext uri="{BB962C8B-B14F-4D97-AF65-F5344CB8AC3E}">
        <p14:creationId xmlns:p14="http://schemas.microsoft.com/office/powerpoint/2010/main" val="113683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Ihr seid nun gut gerüstet einen für euch passenden Entscheid zu fällen, ob ihr E-Zigaretten und im allgemeinen Tabakprodukte konsumieren wollt und euch in eine Nikotinsucht geben wollt. Denkt dabei aber immer: in eurem Alter ist die absolute Mehrheit ist rauch- und dampffrei</a:t>
            </a:r>
            <a:r>
              <a:rPr lang="de-CH"/>
              <a:t>. </a:t>
            </a:r>
            <a:endParaRPr lang="de-CH" dirty="0"/>
          </a:p>
          <a:p>
            <a:endParaRPr lang="de-CH" dirty="0"/>
          </a:p>
          <a:p>
            <a:r>
              <a:rPr lang="de-CH" dirty="0"/>
              <a:t>Daten von 2018 (Quelle: https://ind.obsan.admin.ch/indicator/monam/tabakkonsum-alter-11-15)</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9</a:t>
            </a:fld>
            <a:endParaRPr lang="de-DE"/>
          </a:p>
        </p:txBody>
      </p:sp>
    </p:spTree>
    <p:extLst>
      <p:ext uri="{BB962C8B-B14F-4D97-AF65-F5344CB8AC3E}">
        <p14:creationId xmlns:p14="http://schemas.microsoft.com/office/powerpoint/2010/main" val="245890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Blau ">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34772" y="777302"/>
            <a:ext cx="7725282" cy="304489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p:txBody>
      </p:sp>
      <p:pic>
        <p:nvPicPr>
          <p:cNvPr id="4" name="Grafik 3">
            <a:extLst>
              <a:ext uri="{FF2B5EF4-FFF2-40B4-BE49-F238E27FC236}">
                <a16:creationId xmlns:a16="http://schemas.microsoft.com/office/drawing/2014/main" id="{0C5056F8-105B-6545-8A2D-8517971DFA41}"/>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A2E970E3-C7C9-244B-A197-CDF1F9016093}"/>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939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2435917"/>
            <a:ext cx="7730730" cy="2080521"/>
          </a:xfrm>
          <a:prstGeom prst="rect">
            <a:avLst/>
          </a:prstGeom>
        </p:spPr>
        <p:txBody>
          <a:bodyPr lIns="0" tIns="0" rIns="0" bIns="0"/>
          <a:lstStyle>
            <a:lvl1pPr marL="342900" indent="-342900">
              <a:buFont typeface="Wingdings" panose="05000000000000000000" pitchFamily="2" charset="2"/>
              <a:buChar char="§"/>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3" name="Inhaltsplatzhalter 2"/>
          <p:cNvSpPr>
            <a:spLocks noGrp="1"/>
          </p:cNvSpPr>
          <p:nvPr>
            <p:ph sz="quarter" idx="12" hasCustomPrompt="1"/>
          </p:nvPr>
        </p:nvSpPr>
        <p:spPr>
          <a:xfrm>
            <a:off x="837008" y="1548985"/>
            <a:ext cx="7730730" cy="994508"/>
          </a:xfrm>
          <a:prstGeom prst="rect">
            <a:avLst/>
          </a:prstGeom>
        </p:spPr>
        <p:txBody>
          <a:bodyPr lIns="0" tIns="0" rIns="0" bIns="0"/>
          <a:lstStyle>
            <a:lvl1pPr marL="0" indent="0">
              <a:spcBef>
                <a:spcPts val="0"/>
              </a:spcBef>
              <a:buFontTx/>
              <a:buNone/>
              <a:defRPr sz="1700"/>
            </a:lvl1pPr>
          </a:lstStyle>
          <a:p>
            <a:pPr lvl="0"/>
            <a:r>
              <a:rPr lang="de-DE"/>
              <a:t>Text</a:t>
            </a:r>
          </a:p>
        </p:txBody>
      </p:sp>
      <p:sp>
        <p:nvSpPr>
          <p:cNvPr id="6"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28316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und 2. Ebene">
    <p:spTree>
      <p:nvGrpSpPr>
        <p:cNvPr id="1" name=""/>
        <p:cNvGrpSpPr/>
        <p:nvPr/>
      </p:nvGrpSpPr>
      <p:grpSpPr>
        <a:xfrm>
          <a:off x="0" y="0"/>
          <a:ext cx="0" cy="0"/>
          <a:chOff x="0" y="0"/>
          <a:chExt cx="0" cy="0"/>
        </a:xfrm>
      </p:grpSpPr>
      <p:sp>
        <p:nvSpPr>
          <p:cNvPr id="7" name="Textplatzhalter 2"/>
          <p:cNvSpPr>
            <a:spLocks noGrp="1"/>
          </p:cNvSpPr>
          <p:nvPr>
            <p:ph type="body" sz="quarter" idx="10" hasCustomPrompt="1"/>
          </p:nvPr>
        </p:nvSpPr>
        <p:spPr>
          <a:xfrm>
            <a:off x="832536" y="808038"/>
            <a:ext cx="7735202"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8" name="Textplatzhalter 4"/>
          <p:cNvSpPr>
            <a:spLocks noGrp="1"/>
          </p:cNvSpPr>
          <p:nvPr>
            <p:ph type="body" sz="quarter" idx="11" hasCustomPrompt="1"/>
          </p:nvPr>
        </p:nvSpPr>
        <p:spPr>
          <a:xfrm>
            <a:off x="834772" y="1564871"/>
            <a:ext cx="7732966" cy="2951567"/>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700" baseline="0">
                <a:latin typeface="+mn-lt"/>
              </a:defRPr>
            </a:lvl1pPr>
            <a:lvl2pPr marL="622300" marR="0" indent="-222250" algn="l" defTabSz="457200" rtl="0" eaLnBrk="1" fontAlgn="auto" latinLnBrk="0" hangingPunct="1">
              <a:lnSpc>
                <a:spcPct val="100000"/>
              </a:lnSpc>
              <a:spcBef>
                <a:spcPct val="20000"/>
              </a:spcBef>
              <a:spcAft>
                <a:spcPts val="0"/>
              </a:spcAft>
              <a:buClrTx/>
              <a:buSzTx/>
              <a:buFont typeface="Symbol" charset="2"/>
              <a:buChar char="-"/>
              <a:tabLst/>
              <a:defRPr sz="1400" baseline="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Bild und Text rechts">
    <p:spTree>
      <p:nvGrpSpPr>
        <p:cNvPr id="1" name=""/>
        <p:cNvGrpSpPr/>
        <p:nvPr/>
      </p:nvGrpSpPr>
      <p:grpSpPr>
        <a:xfrm>
          <a:off x="0" y="0"/>
          <a:ext cx="0" cy="0"/>
          <a:chOff x="0" y="0"/>
          <a:chExt cx="0" cy="0"/>
        </a:xfrm>
      </p:grpSpPr>
      <p:sp>
        <p:nvSpPr>
          <p:cNvPr id="1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17" name="Textplatzhalter 3"/>
          <p:cNvSpPr>
            <a:spLocks noGrp="1"/>
          </p:cNvSpPr>
          <p:nvPr>
            <p:ph type="body" sz="quarter" idx="11" hasCustomPrompt="1"/>
          </p:nvPr>
        </p:nvSpPr>
        <p:spPr>
          <a:xfrm>
            <a:off x="4790601" y="1561780"/>
            <a:ext cx="3777137" cy="3205483"/>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links und Bild nebeneinand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3" y="808038"/>
            <a:ext cx="763270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34772" y="1547707"/>
            <a:ext cx="2063876" cy="2968732"/>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extLst>
      <p:ext uri="{BB962C8B-B14F-4D97-AF65-F5344CB8AC3E}">
        <p14:creationId xmlns:p14="http://schemas.microsoft.com/office/powerpoint/2010/main" val="5198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Bildlegende">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2" y="808038"/>
            <a:ext cx="7732966"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27088" y="4248715"/>
            <a:ext cx="7721601" cy="295155"/>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Legendentext</a:t>
            </a:r>
          </a:p>
          <a:p>
            <a:pPr lvl="0"/>
            <a:r>
              <a:rPr lang="de-CH"/>
              <a:t>zweite Zeile</a:t>
            </a:r>
          </a:p>
        </p:txBody>
      </p:sp>
    </p:spTree>
    <p:extLst>
      <p:ext uri="{BB962C8B-B14F-4D97-AF65-F5344CB8AC3E}">
        <p14:creationId xmlns:p14="http://schemas.microsoft.com/office/powerpoint/2010/main" val="22342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sses Einzel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vollflächig blau">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42456" y="792670"/>
            <a:ext cx="7725282" cy="3056954"/>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BFF2D187-0B66-5645-8CE4-DE02893EFD3F}"/>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186FADFD-8738-A94F-8268-5C906976D2DD}"/>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355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Zweizeilig Zusatzzei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9C1A633-FEE4-C648-AED1-60109F6CDB7E}"/>
              </a:ext>
            </a:extLst>
          </p:cNvPr>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34772" y="777302"/>
            <a:ext cx="7632700" cy="1078803"/>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a:p>
            <a:pPr lvl="0"/>
            <a:r>
              <a:rPr lang="de-CH"/>
              <a:t>zweizeilig</a:t>
            </a:r>
            <a:endParaRPr lang="de-DE"/>
          </a:p>
        </p:txBody>
      </p:sp>
      <p:sp>
        <p:nvSpPr>
          <p:cNvPr id="25" name="Textplatzhalter 3"/>
          <p:cNvSpPr>
            <a:spLocks noGrp="1"/>
          </p:cNvSpPr>
          <p:nvPr>
            <p:ph type="body" sz="quarter" idx="11" hasCustomPrompt="1"/>
          </p:nvPr>
        </p:nvSpPr>
        <p:spPr>
          <a:xfrm>
            <a:off x="827088" y="1876427"/>
            <a:ext cx="7632700" cy="625330"/>
          </a:xfrm>
          <a:prstGeom prst="rect">
            <a:avLst/>
          </a:prstGeom>
        </p:spPr>
        <p:txBody>
          <a:bodyPr vert="horz" lIns="0" tIns="0" rIns="0" bIns="0"/>
          <a:lstStyle>
            <a:lvl1pPr marL="0" indent="0">
              <a:lnSpc>
                <a:spcPts val="4000"/>
              </a:lnSpc>
              <a:spcBef>
                <a:spcPts val="0"/>
              </a:spcBef>
              <a:buNone/>
              <a:defRPr sz="1700" b="1" i="0" baseline="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Zusatzzeile falls erwünscht</a:t>
            </a:r>
          </a:p>
        </p:txBody>
      </p:sp>
      <p:pic>
        <p:nvPicPr>
          <p:cNvPr id="9" name="Grafik 8">
            <a:extLst>
              <a:ext uri="{FF2B5EF4-FFF2-40B4-BE49-F238E27FC236}">
                <a16:creationId xmlns:a16="http://schemas.microsoft.com/office/drawing/2014/main" id="{DB41E401-4030-1C49-9187-AEC3036AD8D8}"/>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10" name="Rechteck 9">
            <a:extLst>
              <a:ext uri="{FF2B5EF4-FFF2-40B4-BE49-F238E27FC236}">
                <a16:creationId xmlns:a16="http://schemas.microsoft.com/office/drawing/2014/main" id="{88056340-0268-8445-9092-E371906F867C}"/>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folie Wei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4" name="Textplatzhalter 3"/>
          <p:cNvSpPr>
            <a:spLocks noGrp="1"/>
          </p:cNvSpPr>
          <p:nvPr userDrawn="1">
            <p:ph type="body" sz="quarter" idx="10" hasCustomPrompt="1"/>
          </p:nvPr>
        </p:nvSpPr>
        <p:spPr>
          <a:xfrm>
            <a:off x="827088" y="784986"/>
            <a:ext cx="7740650" cy="1866006"/>
          </a:xfrm>
          <a:prstGeom prst="rect">
            <a:avLst/>
          </a:prstGeom>
        </p:spPr>
        <p:txBody>
          <a:bodyPr vert="horz" lIns="0" tIns="0" rIns="0" bIns="0"/>
          <a:lstStyle>
            <a:lvl1pPr marL="0" indent="0">
              <a:lnSpc>
                <a:spcPts val="4000"/>
              </a:lnSpc>
              <a:spcBef>
                <a:spcPts val="0"/>
              </a:spcBef>
              <a:buNone/>
              <a:defRPr sz="4000" b="1" i="0">
                <a:solidFill>
                  <a:schemeClr val="tx2"/>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5D8E2AEB-B69B-394A-A7AE-F4F84A266244}"/>
              </a:ext>
            </a:extLst>
          </p:cNvPr>
          <p:cNvPicPr>
            <a:picLocks noChangeAspect="1"/>
          </p:cNvPicPr>
          <p:nvPr userDrawn="1"/>
        </p:nvPicPr>
        <p:blipFill>
          <a:blip r:embed="rId2"/>
          <a:stretch>
            <a:fillRect/>
          </a:stretch>
        </p:blipFill>
        <p:spPr>
          <a:xfrm>
            <a:off x="5364264" y="4089442"/>
            <a:ext cx="3393948" cy="906780"/>
          </a:xfrm>
          <a:prstGeom prst="rect">
            <a:avLst/>
          </a:prstGeom>
        </p:spPr>
      </p:pic>
    </p:spTree>
    <p:extLst>
      <p:ext uri="{BB962C8B-B14F-4D97-AF65-F5344CB8AC3E}">
        <p14:creationId xmlns:p14="http://schemas.microsoft.com/office/powerpoint/2010/main" val="125421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folie Band 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20417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folie Band Bei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42434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090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Normal ">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7004" y="1549534"/>
            <a:ext cx="7730734" cy="2966904"/>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7943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eizeilig und Text normal">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5180" y="1551319"/>
            <a:ext cx="7732558" cy="2965119"/>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a:p>
            <a:pPr lvl="0"/>
            <a:r>
              <a:rPr lang="de-DE"/>
              <a:t>2-zeilig</a:t>
            </a:r>
          </a:p>
        </p:txBody>
      </p:sp>
    </p:spTree>
    <p:extLst>
      <p:ext uri="{BB962C8B-B14F-4D97-AF65-F5344CB8AC3E}">
        <p14:creationId xmlns:p14="http://schemas.microsoft.com/office/powerpoint/2010/main" val="7710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1553318"/>
            <a:ext cx="7730730" cy="2963120"/>
          </a:xfrm>
          <a:prstGeom prst="rect">
            <a:avLst/>
          </a:prstGeom>
        </p:spPr>
        <p:txBody>
          <a:bodyPr lIns="0" tIns="0" rIns="0" bIns="0"/>
          <a:lstStyle>
            <a:lvl1pPr marL="271463" indent="-271463">
              <a:buClr>
                <a:schemeClr val="tx1"/>
              </a:buClr>
              <a:buFont typeface="Wingdings" panose="05000000000000000000" pitchFamily="2" charset="2"/>
              <a:buChar char="§"/>
              <a:tabLst/>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4" name="Textplatzhalter 2"/>
          <p:cNvSpPr>
            <a:spLocks noGrp="1"/>
          </p:cNvSpPr>
          <p:nvPr>
            <p:ph type="body" sz="quarter" idx="10" hasCustomPrompt="1"/>
          </p:nvPr>
        </p:nvSpPr>
        <p:spPr>
          <a:xfrm>
            <a:off x="827088" y="812601"/>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401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userDrawn="1"/>
        </p:nvSpPr>
        <p:spPr>
          <a:xfrm>
            <a:off x="7200899" y="4607820"/>
            <a:ext cx="1666475" cy="226677"/>
          </a:xfrm>
          <a:prstGeom prst="rect">
            <a:avLst/>
          </a:prstGeom>
          <a:noFill/>
        </p:spPr>
        <p:txBody>
          <a:bodyPr wrap="square" lIns="0" tIns="0" rIns="0" bIns="0" rtlCol="0">
            <a:noAutofit/>
          </a:bodyPr>
          <a:lstStyle/>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Workshop E-Zigaretten</a:t>
            </a:r>
          </a:p>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Folie</a:t>
            </a:r>
            <a:r>
              <a:rPr lang="de-DE" sz="600" b="0" baseline="0">
                <a:solidFill>
                  <a:schemeClr val="bg2"/>
                </a:solidFill>
              </a:rPr>
              <a:t> </a:t>
            </a:r>
            <a:fld id="{4F81183F-A64D-9241-BE68-FBA22BBA86B0}" type="slidenum">
              <a:rPr lang="de-DE" sz="600" b="0" baseline="0" smtClean="0">
                <a:solidFill>
                  <a:schemeClr val="bg2"/>
                </a:solidFill>
              </a:rPr>
              <a:pPr marL="0" marR="0" indent="0" algn="l" defTabSz="914400" rtl="0" eaLnBrk="1" fontAlgn="auto" latinLnBrk="0" hangingPunct="1">
                <a:lnSpc>
                  <a:spcPts val="740"/>
                </a:lnSpc>
                <a:spcBef>
                  <a:spcPts val="0"/>
                </a:spcBef>
                <a:spcAft>
                  <a:spcPts val="0"/>
                </a:spcAft>
                <a:buClrTx/>
                <a:buSzTx/>
                <a:buFontTx/>
                <a:buNone/>
                <a:tabLst/>
                <a:defRPr/>
              </a:pPr>
              <a:t>‹Nr.›</a:t>
            </a:fld>
            <a:endParaRPr lang="de-DE" sz="600" b="0">
              <a:solidFill>
                <a:schemeClr val="bg2"/>
              </a:solidFill>
            </a:endParaRPr>
          </a:p>
        </p:txBody>
      </p:sp>
      <p:sp>
        <p:nvSpPr>
          <p:cNvPr id="4" name="Rechteck 3">
            <a:extLst>
              <a:ext uri="{FF2B5EF4-FFF2-40B4-BE49-F238E27FC236}">
                <a16:creationId xmlns:a16="http://schemas.microsoft.com/office/drawing/2014/main" id="{FE3664F0-B275-0E43-B406-4841CC28394E}"/>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98910313"/>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51" r:id="rId3"/>
    <p:sldLayoutId id="2147483666" r:id="rId4"/>
    <p:sldLayoutId id="2147483667" r:id="rId5"/>
    <p:sldLayoutId id="2147483650" r:id="rId6"/>
    <p:sldLayoutId id="2147483652" r:id="rId7"/>
    <p:sldLayoutId id="2147483654" r:id="rId8"/>
    <p:sldLayoutId id="2147483649" r:id="rId9"/>
    <p:sldLayoutId id="2147483653" r:id="rId10"/>
    <p:sldLayoutId id="2147483657" r:id="rId11"/>
    <p:sldLayoutId id="2147483659" r:id="rId12"/>
    <p:sldLayoutId id="2147483660" r:id="rId13"/>
    <p:sldLayoutId id="2147483662" r:id="rId14"/>
    <p:sldLayoutId id="2147483664" r:id="rId15"/>
    <p:sldLayoutId id="214748365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pos="521" userDrawn="1">
          <p15:clr>
            <a:srgbClr val="F26B43"/>
          </p15:clr>
        </p15:guide>
        <p15:guide id="6" pos="4536" userDrawn="1">
          <p15:clr>
            <a:srgbClr val="F26B43"/>
          </p15:clr>
        </p15:guide>
        <p15:guide id="10" pos="363" userDrawn="1">
          <p15:clr>
            <a:srgbClr val="F26B43"/>
          </p15:clr>
        </p15:guide>
        <p15:guide id="12" orient="horz" pos="237" userDrawn="1">
          <p15:clr>
            <a:srgbClr val="F26B43"/>
          </p15:clr>
        </p15:guide>
        <p15:guide id="13" pos="5397" userDrawn="1">
          <p15:clr>
            <a:srgbClr val="F26B43"/>
          </p15:clr>
        </p15:guide>
        <p15:guide id="14" orient="horz" pos="3003" userDrawn="1">
          <p15:clr>
            <a:srgbClr val="F26B43"/>
          </p15:clr>
        </p15:guide>
        <p15:guide id="15" orient="horz" pos="509" userDrawn="1">
          <p15:clr>
            <a:srgbClr val="F26B43"/>
          </p15:clr>
        </p15:guide>
        <p15:guide id="16" orient="horz" pos="1008" userDrawn="1">
          <p15:clr>
            <a:srgbClr val="F26B43"/>
          </p15:clr>
        </p15:guide>
        <p15:guide id="17" orient="horz" pos="2845" userDrawn="1">
          <p15:clr>
            <a:srgbClr val="F26B43"/>
          </p15:clr>
        </p15:guide>
        <p15:guide id="18"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2E55F4-DF3F-544D-A89E-9EAE4C7312DA}"/>
              </a:ext>
            </a:extLst>
          </p:cNvPr>
          <p:cNvSpPr>
            <a:spLocks noGrp="1"/>
          </p:cNvSpPr>
          <p:nvPr>
            <p:ph type="body" sz="quarter" idx="10"/>
          </p:nvPr>
        </p:nvSpPr>
        <p:spPr/>
        <p:txBody>
          <a:bodyPr/>
          <a:lstStyle/>
          <a:p>
            <a:r>
              <a:rPr lang="de-DE"/>
              <a:t>Workshop </a:t>
            </a:r>
            <a:r>
              <a:rPr lang="de-CH"/>
              <a:t>«</a:t>
            </a:r>
            <a:r>
              <a:rPr lang="de-DE"/>
              <a:t>E-Zigaretten</a:t>
            </a:r>
            <a:r>
              <a:rPr lang="de-CH"/>
              <a:t>»</a:t>
            </a:r>
            <a:endParaRPr lang="de-DE"/>
          </a:p>
        </p:txBody>
      </p:sp>
      <p:sp>
        <p:nvSpPr>
          <p:cNvPr id="3" name="Textplatzhalter 2">
            <a:extLst>
              <a:ext uri="{FF2B5EF4-FFF2-40B4-BE49-F238E27FC236}">
                <a16:creationId xmlns:a16="http://schemas.microsoft.com/office/drawing/2014/main" id="{C1AFB945-0677-C64A-BB45-CD6800163F38}"/>
              </a:ext>
            </a:extLst>
          </p:cNvPr>
          <p:cNvSpPr>
            <a:spLocks noGrp="1"/>
          </p:cNvSpPr>
          <p:nvPr>
            <p:ph type="body" sz="quarter" idx="11"/>
          </p:nvPr>
        </p:nvSpPr>
        <p:spPr/>
        <p:txBody>
          <a:bodyPr/>
          <a:lstStyle/>
          <a:p>
            <a:r>
              <a:rPr lang="de-DE" sz="2000" dirty="0"/>
              <a:t>Schule, Datum</a:t>
            </a:r>
          </a:p>
          <a:p>
            <a:endParaRPr lang="de-DE" dirty="0"/>
          </a:p>
        </p:txBody>
      </p:sp>
      <p:pic>
        <p:nvPicPr>
          <p:cNvPr id="7" name="Grafik 6">
            <a:extLst>
              <a:ext uri="{FF2B5EF4-FFF2-40B4-BE49-F238E27FC236}">
                <a16:creationId xmlns:a16="http://schemas.microsoft.com/office/drawing/2014/main" id="{91620C39-5789-4A3A-970D-E8A7EC57F181}"/>
              </a:ext>
            </a:extLst>
          </p:cNvPr>
          <p:cNvPicPr>
            <a:picLocks noChangeAspect="1"/>
          </p:cNvPicPr>
          <p:nvPr/>
        </p:nvPicPr>
        <p:blipFill>
          <a:blip r:embed="rId3"/>
          <a:stretch>
            <a:fillRect/>
          </a:stretch>
        </p:blipFill>
        <p:spPr>
          <a:xfrm>
            <a:off x="6469879" y="1597430"/>
            <a:ext cx="1989909" cy="1956465"/>
          </a:xfrm>
          <a:prstGeom prst="rect">
            <a:avLst/>
          </a:prstGeom>
        </p:spPr>
      </p:pic>
    </p:spTree>
    <p:extLst>
      <p:ext uri="{BB962C8B-B14F-4D97-AF65-F5344CB8AC3E}">
        <p14:creationId xmlns:p14="http://schemas.microsoft.com/office/powerpoint/2010/main" val="214435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15E889-F655-4EF6-B224-6C2AEDCF9AE2}"/>
              </a:ext>
            </a:extLst>
          </p:cNvPr>
          <p:cNvSpPr>
            <a:spLocks noGrp="1"/>
          </p:cNvSpPr>
          <p:nvPr>
            <p:ph type="body" sz="quarter" idx="10"/>
          </p:nvPr>
        </p:nvSpPr>
        <p:spPr/>
        <p:txBody>
          <a:bodyPr/>
          <a:lstStyle/>
          <a:p>
            <a:r>
              <a:rPr lang="de-CH" sz="3200"/>
              <a:t>….also bleibt auch dabei!!</a:t>
            </a:r>
          </a:p>
        </p:txBody>
      </p:sp>
      <p:pic>
        <p:nvPicPr>
          <p:cNvPr id="4" name="Grafik 3" descr="Quellbild anzeigen">
            <a:extLst>
              <a:ext uri="{FF2B5EF4-FFF2-40B4-BE49-F238E27FC236}">
                <a16:creationId xmlns:a16="http://schemas.microsoft.com/office/drawing/2014/main" id="{03F1EE4D-988F-4482-8CDA-B8D06E1F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714" y="1449046"/>
            <a:ext cx="4784572" cy="3015145"/>
          </a:xfrm>
          <a:prstGeom prst="rect">
            <a:avLst/>
          </a:prstGeom>
          <a:noFill/>
          <a:ln>
            <a:noFill/>
          </a:ln>
        </p:spPr>
      </p:pic>
      <p:pic>
        <p:nvPicPr>
          <p:cNvPr id="6" name="Grafik 5">
            <a:extLst>
              <a:ext uri="{FF2B5EF4-FFF2-40B4-BE49-F238E27FC236}">
                <a16:creationId xmlns:a16="http://schemas.microsoft.com/office/drawing/2014/main" id="{ED13C8E3-96A0-45FB-A15E-1302A81B25BE}"/>
              </a:ext>
            </a:extLst>
          </p:cNvPr>
          <p:cNvPicPr>
            <a:picLocks noChangeAspect="1"/>
          </p:cNvPicPr>
          <p:nvPr/>
        </p:nvPicPr>
        <p:blipFill>
          <a:blip r:embed="rId4"/>
          <a:stretch>
            <a:fillRect/>
          </a:stretch>
        </p:blipFill>
        <p:spPr>
          <a:xfrm>
            <a:off x="6162713" y="311449"/>
            <a:ext cx="889070" cy="889070"/>
          </a:xfrm>
          <a:prstGeom prst="rect">
            <a:avLst/>
          </a:prstGeom>
        </p:spPr>
      </p:pic>
    </p:spTree>
    <p:extLst>
      <p:ext uri="{BB962C8B-B14F-4D97-AF65-F5344CB8AC3E}">
        <p14:creationId xmlns:p14="http://schemas.microsoft.com/office/powerpoint/2010/main" val="323609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5F374A-DD6D-BC47-A355-CAE39CE65585}"/>
              </a:ext>
            </a:extLst>
          </p:cNvPr>
          <p:cNvSpPr>
            <a:spLocks noGrp="1"/>
          </p:cNvSpPr>
          <p:nvPr>
            <p:ph type="body" sz="quarter" idx="10"/>
          </p:nvPr>
        </p:nvSpPr>
        <p:spPr/>
        <p:txBody>
          <a:bodyPr/>
          <a:lstStyle/>
          <a:p>
            <a:endParaRPr lang="de-DE"/>
          </a:p>
        </p:txBody>
      </p:sp>
      <p:pic>
        <p:nvPicPr>
          <p:cNvPr id="5" name="Grafik 4">
            <a:extLst>
              <a:ext uri="{FF2B5EF4-FFF2-40B4-BE49-F238E27FC236}">
                <a16:creationId xmlns:a16="http://schemas.microsoft.com/office/drawing/2014/main" id="{24F4C2A0-8AAB-4F63-8CE4-59935A34E3A3}"/>
              </a:ext>
            </a:extLst>
          </p:cNvPr>
          <p:cNvPicPr>
            <a:picLocks noChangeAspect="1"/>
          </p:cNvPicPr>
          <p:nvPr/>
        </p:nvPicPr>
        <p:blipFill>
          <a:blip r:embed="rId3"/>
          <a:stretch>
            <a:fillRect/>
          </a:stretch>
        </p:blipFill>
        <p:spPr>
          <a:xfrm>
            <a:off x="1847597" y="639699"/>
            <a:ext cx="5715000" cy="3209925"/>
          </a:xfrm>
          <a:prstGeom prst="rect">
            <a:avLst/>
          </a:prstGeom>
        </p:spPr>
      </p:pic>
    </p:spTree>
    <p:extLst>
      <p:ext uri="{BB962C8B-B14F-4D97-AF65-F5344CB8AC3E}">
        <p14:creationId xmlns:p14="http://schemas.microsoft.com/office/powerpoint/2010/main" val="26171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B435F22-41B3-435A-8FEE-029F554561AC}"/>
              </a:ext>
            </a:extLst>
          </p:cNvPr>
          <p:cNvSpPr>
            <a:spLocks noGrp="1"/>
          </p:cNvSpPr>
          <p:nvPr>
            <p:ph type="body" sz="quarter" idx="11"/>
          </p:nvPr>
        </p:nvSpPr>
        <p:spPr/>
        <p:txBody>
          <a:bodyPr/>
          <a:lstStyle/>
          <a:p>
            <a:pPr marL="571500" indent="-571500">
              <a:lnSpc>
                <a:spcPct val="150000"/>
              </a:lnSpc>
              <a:buFont typeface="Arial" panose="020B0604020202020204" pitchFamily="34" charset="0"/>
              <a:buChar char="•"/>
            </a:pPr>
            <a:r>
              <a:rPr lang="de-DE" sz="1600" dirty="0"/>
              <a:t>Einstieg </a:t>
            </a:r>
          </a:p>
          <a:p>
            <a:pPr marL="571500" indent="-571500">
              <a:lnSpc>
                <a:spcPct val="150000"/>
              </a:lnSpc>
              <a:buFont typeface="Arial" panose="020B0604020202020204" pitchFamily="34" charset="0"/>
              <a:buChar char="•"/>
            </a:pPr>
            <a:r>
              <a:rPr lang="de-DE" sz="1600" dirty="0"/>
              <a:t>Präsentationen </a:t>
            </a:r>
          </a:p>
          <a:p>
            <a:pPr marL="571500" indent="-571500">
              <a:lnSpc>
                <a:spcPct val="150000"/>
              </a:lnSpc>
              <a:buFont typeface="Arial" panose="020B0604020202020204" pitchFamily="34" charset="0"/>
              <a:buChar char="•"/>
            </a:pPr>
            <a:r>
              <a:rPr lang="de-DE" sz="1600" dirty="0" err="1"/>
              <a:t>Kahoot</a:t>
            </a:r>
            <a:r>
              <a:rPr lang="de-DE" sz="1600" dirty="0"/>
              <a:t>-Quiz </a:t>
            </a:r>
          </a:p>
          <a:p>
            <a:pPr marL="571500" indent="-571500">
              <a:lnSpc>
                <a:spcPct val="150000"/>
              </a:lnSpc>
              <a:buFont typeface="Arial" panose="020B0604020202020204" pitchFamily="34" charset="0"/>
              <a:buChar char="•"/>
            </a:pPr>
            <a:r>
              <a:rPr lang="de-DE" sz="1600" dirty="0"/>
              <a:t>Abschluss</a:t>
            </a:r>
          </a:p>
          <a:p>
            <a:endParaRPr lang="de-CH" dirty="0"/>
          </a:p>
        </p:txBody>
      </p:sp>
      <p:sp>
        <p:nvSpPr>
          <p:cNvPr id="2" name="Textplatzhalter 1">
            <a:extLst>
              <a:ext uri="{FF2B5EF4-FFF2-40B4-BE49-F238E27FC236}">
                <a16:creationId xmlns:a16="http://schemas.microsoft.com/office/drawing/2014/main" id="{213DAAEE-3F76-0E4D-BA4D-882E98455085}"/>
              </a:ext>
            </a:extLst>
          </p:cNvPr>
          <p:cNvSpPr>
            <a:spLocks noGrp="1"/>
          </p:cNvSpPr>
          <p:nvPr>
            <p:ph type="body" sz="quarter" idx="10"/>
          </p:nvPr>
        </p:nvSpPr>
        <p:spPr/>
        <p:txBody>
          <a:bodyPr/>
          <a:lstStyle/>
          <a:p>
            <a:r>
              <a:rPr lang="de-DE"/>
              <a:t>Ablauf</a:t>
            </a:r>
          </a:p>
        </p:txBody>
      </p:sp>
    </p:spTree>
    <p:extLst>
      <p:ext uri="{BB962C8B-B14F-4D97-AF65-F5344CB8AC3E}">
        <p14:creationId xmlns:p14="http://schemas.microsoft.com/office/powerpoint/2010/main" val="23181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3B5177-1FDE-499A-8643-A6A9E47DD6EF}"/>
              </a:ext>
            </a:extLst>
          </p:cNvPr>
          <p:cNvSpPr>
            <a:spLocks noGrp="1"/>
          </p:cNvSpPr>
          <p:nvPr>
            <p:ph type="body" sz="quarter" idx="10"/>
          </p:nvPr>
        </p:nvSpPr>
        <p:spPr>
          <a:xfrm>
            <a:off x="514267" y="363880"/>
            <a:ext cx="5310800" cy="1153348"/>
          </a:xfrm>
        </p:spPr>
        <p:txBody>
          <a:bodyPr/>
          <a:lstStyle/>
          <a:p>
            <a:pPr>
              <a:lnSpc>
                <a:spcPct val="100000"/>
              </a:lnSpc>
            </a:pPr>
            <a:r>
              <a:rPr lang="de-CH" sz="2200"/>
              <a:t>Warum wir in der Raucherprävention eure Altersgruppe im Fokus haben?</a:t>
            </a:r>
          </a:p>
          <a:p>
            <a:endParaRPr lang="de-CH"/>
          </a:p>
        </p:txBody>
      </p:sp>
      <p:pic>
        <p:nvPicPr>
          <p:cNvPr id="3" name="Grafik 2">
            <a:extLst>
              <a:ext uri="{FF2B5EF4-FFF2-40B4-BE49-F238E27FC236}">
                <a16:creationId xmlns:a16="http://schemas.microsoft.com/office/drawing/2014/main" id="{839DA5AC-90B5-43E3-BC35-DEBFB09AF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67" y="2171040"/>
            <a:ext cx="4884290" cy="2746438"/>
          </a:xfrm>
          <a:prstGeom prst="rect">
            <a:avLst/>
          </a:prstGeom>
        </p:spPr>
      </p:pic>
      <p:pic>
        <p:nvPicPr>
          <p:cNvPr id="4" name="Picture 2" descr="Bild">
            <a:extLst>
              <a:ext uri="{FF2B5EF4-FFF2-40B4-BE49-F238E27FC236}">
                <a16:creationId xmlns:a16="http://schemas.microsoft.com/office/drawing/2014/main" id="{092C6C15-E6C1-465C-AA78-EC8E4BE85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738" y="2171040"/>
            <a:ext cx="3654939" cy="2746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BC1AAFE-326A-4E27-B3AF-C6E255F44800}"/>
              </a:ext>
            </a:extLst>
          </p:cNvPr>
          <p:cNvSpPr txBox="1"/>
          <p:nvPr/>
        </p:nvSpPr>
        <p:spPr>
          <a:xfrm>
            <a:off x="1617663" y="4851112"/>
            <a:ext cx="7863840" cy="584775"/>
          </a:xfrm>
          <a:prstGeom prst="rect">
            <a:avLst/>
          </a:prstGeom>
          <a:noFill/>
        </p:spPr>
        <p:txBody>
          <a:bodyPr wrap="square">
            <a:spAutoFit/>
          </a:bodyPr>
          <a:lstStyle/>
          <a:p>
            <a:pPr marL="0" indent="0">
              <a:buNone/>
            </a:pPr>
            <a:r>
              <a:rPr lang="de-CH" sz="1400" b="1"/>
              <a:t>Die meisten lebenslänglichen Rauchenden beginnen </a:t>
            </a:r>
            <a:r>
              <a:rPr lang="de-CH" sz="1400" b="1" u="sng"/>
              <a:t>im frühen Alter</a:t>
            </a:r>
            <a:r>
              <a:rPr lang="de-CH" sz="1400" b="1"/>
              <a:t>!</a:t>
            </a:r>
            <a:endParaRPr lang="de-CH" sz="1400" b="1" u="sng"/>
          </a:p>
          <a:p>
            <a:pPr marL="0" indent="0">
              <a:buNone/>
            </a:pPr>
            <a:endParaRPr lang="de-CH" sz="1800" b="1"/>
          </a:p>
        </p:txBody>
      </p:sp>
      <p:sp>
        <p:nvSpPr>
          <p:cNvPr id="7" name="Denkblase: wolkenförmig 6">
            <a:extLst>
              <a:ext uri="{FF2B5EF4-FFF2-40B4-BE49-F238E27FC236}">
                <a16:creationId xmlns:a16="http://schemas.microsoft.com/office/drawing/2014/main" id="{B350DCE9-5692-4725-A9DA-CAE07B1F9AE1}"/>
              </a:ext>
            </a:extLst>
          </p:cNvPr>
          <p:cNvSpPr/>
          <p:nvPr/>
        </p:nvSpPr>
        <p:spPr>
          <a:xfrm>
            <a:off x="2805576" y="1092911"/>
            <a:ext cx="3279630" cy="1227854"/>
          </a:xfrm>
          <a:prstGeom prst="cloudCallout">
            <a:avLst>
              <a:gd name="adj1" fmla="val -65326"/>
              <a:gd name="adj2" fmla="val 52995"/>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a:t>Mich triffts </a:t>
            </a:r>
            <a:r>
              <a:rPr lang="de-CH" sz="1600" err="1"/>
              <a:t>scho</a:t>
            </a:r>
            <a:r>
              <a:rPr lang="de-CH" sz="1600"/>
              <a:t> </a:t>
            </a:r>
            <a:r>
              <a:rPr lang="de-CH" sz="1600" err="1"/>
              <a:t>nöd</a:t>
            </a:r>
            <a:r>
              <a:rPr lang="de-CH" sz="1600"/>
              <a:t>…</a:t>
            </a:r>
          </a:p>
        </p:txBody>
      </p:sp>
      <p:sp>
        <p:nvSpPr>
          <p:cNvPr id="8" name="Denkblase: wolkenförmig 7">
            <a:extLst>
              <a:ext uri="{FF2B5EF4-FFF2-40B4-BE49-F238E27FC236}">
                <a16:creationId xmlns:a16="http://schemas.microsoft.com/office/drawing/2014/main" id="{FF573E45-2750-4FBB-B905-B9212319F84C}"/>
              </a:ext>
            </a:extLst>
          </p:cNvPr>
          <p:cNvSpPr/>
          <p:nvPr/>
        </p:nvSpPr>
        <p:spPr>
          <a:xfrm>
            <a:off x="6951796" y="226022"/>
            <a:ext cx="2192204" cy="1893573"/>
          </a:xfrm>
          <a:prstGeom prst="cloudCallout">
            <a:avLst>
              <a:gd name="adj1" fmla="val -39562"/>
              <a:gd name="adj2" fmla="val 7203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a:t>Wieso </a:t>
            </a:r>
            <a:r>
              <a:rPr lang="de-CH" sz="1400" err="1"/>
              <a:t>han</a:t>
            </a:r>
            <a:r>
              <a:rPr lang="de-CH" sz="1400"/>
              <a:t> ich im junge Alter nur </a:t>
            </a:r>
            <a:r>
              <a:rPr lang="de-CH" sz="1400" err="1"/>
              <a:t>ahgfange</a:t>
            </a:r>
            <a:r>
              <a:rPr lang="de-CH" sz="1400"/>
              <a:t> Rauche?????</a:t>
            </a:r>
          </a:p>
        </p:txBody>
      </p:sp>
    </p:spTree>
    <p:extLst>
      <p:ext uri="{BB962C8B-B14F-4D97-AF65-F5344CB8AC3E}">
        <p14:creationId xmlns:p14="http://schemas.microsoft.com/office/powerpoint/2010/main" val="29809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a:t>Präsentationen</a:t>
            </a:r>
          </a:p>
        </p:txBody>
      </p:sp>
    </p:spTree>
    <p:extLst>
      <p:ext uri="{BB962C8B-B14F-4D97-AF65-F5344CB8AC3E}">
        <p14:creationId xmlns:p14="http://schemas.microsoft.com/office/powerpoint/2010/main" val="23616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Image">
            <a:extLst>
              <a:ext uri="{FF2B5EF4-FFF2-40B4-BE49-F238E27FC236}">
                <a16:creationId xmlns:a16="http://schemas.microsoft.com/office/drawing/2014/main" id="{F0F6E614-395D-436B-A8F3-AFC58BC7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15" y="804791"/>
            <a:ext cx="2614044" cy="1470762"/>
          </a:xfrm>
          <a:prstGeom prst="rect">
            <a:avLst/>
          </a:prstGeom>
        </p:spPr>
      </p:pic>
      <p:pic>
        <p:nvPicPr>
          <p:cNvPr id="26" name="Grafik 25" descr="Quellbild anzeigen">
            <a:extLst>
              <a:ext uri="{FF2B5EF4-FFF2-40B4-BE49-F238E27FC236}">
                <a16:creationId xmlns:a16="http://schemas.microsoft.com/office/drawing/2014/main" id="{54E709BA-BFB0-4883-A1F9-091CE0B721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418" y="3091478"/>
            <a:ext cx="2571732" cy="1568779"/>
          </a:xfrm>
          <a:prstGeom prst="rect">
            <a:avLst/>
          </a:prstGeom>
          <a:noFill/>
          <a:ln>
            <a:noFill/>
          </a:ln>
        </p:spPr>
      </p:pic>
      <p:pic>
        <p:nvPicPr>
          <p:cNvPr id="25" name="Grafik 24" descr="Quellbild anzeigen">
            <a:extLst>
              <a:ext uri="{FF2B5EF4-FFF2-40B4-BE49-F238E27FC236}">
                <a16:creationId xmlns:a16="http://schemas.microsoft.com/office/drawing/2014/main" id="{29967470-493A-4376-B2DB-6A412F1BBD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3317" y="2681696"/>
            <a:ext cx="2880361" cy="1619568"/>
          </a:xfrm>
          <a:prstGeom prst="rect">
            <a:avLst/>
          </a:prstGeom>
          <a:noFill/>
          <a:ln>
            <a:noFill/>
          </a:ln>
        </p:spPr>
      </p:pic>
      <p:sp>
        <p:nvSpPr>
          <p:cNvPr id="22" name="Stern: 8 Zacken 21">
            <a:extLst>
              <a:ext uri="{FF2B5EF4-FFF2-40B4-BE49-F238E27FC236}">
                <a16:creationId xmlns:a16="http://schemas.microsoft.com/office/drawing/2014/main" id="{A83CC16A-6477-4583-9B15-14703E646790}"/>
              </a:ext>
            </a:extLst>
          </p:cNvPr>
          <p:cNvSpPr/>
          <p:nvPr/>
        </p:nvSpPr>
        <p:spPr>
          <a:xfrm>
            <a:off x="5552599" y="2250776"/>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5742514" y="2329612"/>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descr="Schwere Lungenschäden durch E-Zigaretten | MDR.DE">
            <a:extLst>
              <a:ext uri="{FF2B5EF4-FFF2-40B4-BE49-F238E27FC236}">
                <a16:creationId xmlns:a16="http://schemas.microsoft.com/office/drawing/2014/main" id="{2132511A-18CF-4228-8E76-FD7052D4B1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0043" y="576165"/>
            <a:ext cx="2613823" cy="1470275"/>
          </a:xfrm>
          <a:prstGeom prst="rect">
            <a:avLst/>
          </a:prstGeom>
          <a:noFill/>
          <a:ln>
            <a:noFill/>
          </a:ln>
        </p:spPr>
      </p:pic>
      <p:sp>
        <p:nvSpPr>
          <p:cNvPr id="12" name="Textfeld 11">
            <a:extLst>
              <a:ext uri="{FF2B5EF4-FFF2-40B4-BE49-F238E27FC236}">
                <a16:creationId xmlns:a16="http://schemas.microsoft.com/office/drawing/2014/main" id="{A1E1663F-D8F7-4185-AF48-A7EAD70F379B}"/>
              </a:ext>
            </a:extLst>
          </p:cNvPr>
          <p:cNvSpPr txBox="1"/>
          <p:nvPr/>
        </p:nvSpPr>
        <p:spPr>
          <a:xfrm>
            <a:off x="1140746" y="413211"/>
            <a:ext cx="1088983" cy="430887"/>
          </a:xfrm>
          <a:prstGeom prst="rect">
            <a:avLst/>
          </a:prstGeom>
          <a:noFill/>
        </p:spPr>
        <p:txBody>
          <a:bodyPr wrap="square" rtlCol="0">
            <a:spAutoFit/>
          </a:bodyPr>
          <a:lstStyle/>
          <a:p>
            <a:r>
              <a:rPr lang="de-CH" sz="22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046219" cy="430887"/>
          </a:xfrm>
          <a:prstGeom prst="rect">
            <a:avLst/>
          </a:prstGeom>
          <a:noFill/>
        </p:spPr>
        <p:txBody>
          <a:bodyPr wrap="square" rtlCol="0">
            <a:spAutoFit/>
          </a:bodyPr>
          <a:lstStyle/>
          <a:p>
            <a:r>
              <a:rPr lang="de-CH" sz="22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061663" y="2737763"/>
            <a:ext cx="2647540" cy="430887"/>
          </a:xfrm>
          <a:prstGeom prst="rect">
            <a:avLst/>
          </a:prstGeom>
          <a:noFill/>
        </p:spPr>
        <p:txBody>
          <a:bodyPr wrap="square" rtlCol="0">
            <a:spAutoFit/>
          </a:bodyPr>
          <a:lstStyle/>
          <a:p>
            <a:r>
              <a:rPr lang="de-CH" sz="22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360517" y="2290211"/>
            <a:ext cx="1488924" cy="430887"/>
          </a:xfrm>
          <a:prstGeom prst="rect">
            <a:avLst/>
          </a:prstGeom>
          <a:noFill/>
        </p:spPr>
        <p:txBody>
          <a:bodyPr wrap="square" rtlCol="0">
            <a:spAutoFit/>
          </a:bodyPr>
          <a:lstStyle/>
          <a:p>
            <a:r>
              <a:rPr lang="de-CH" sz="22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280900" y="263863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493836" y="2727025"/>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93553" y="1705395"/>
            <a:ext cx="2296855" cy="1055637"/>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Tree>
    <p:extLst>
      <p:ext uri="{BB962C8B-B14F-4D97-AF65-F5344CB8AC3E}">
        <p14:creationId xmlns:p14="http://schemas.microsoft.com/office/powerpoint/2010/main" val="23898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dirty="0"/>
              <a:t>Quiz</a:t>
            </a:r>
          </a:p>
          <a:p>
            <a:endParaRPr lang="de-CH" dirty="0"/>
          </a:p>
          <a:p>
            <a:r>
              <a:rPr lang="de-CH" dirty="0">
                <a:solidFill>
                  <a:srgbClr val="0075BF"/>
                </a:solidFill>
              </a:rPr>
              <a:t>kahoot.it</a:t>
            </a:r>
          </a:p>
        </p:txBody>
      </p:sp>
    </p:spTree>
    <p:extLst>
      <p:ext uri="{BB962C8B-B14F-4D97-AF65-F5344CB8AC3E}">
        <p14:creationId xmlns:p14="http://schemas.microsoft.com/office/powerpoint/2010/main" val="4755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E4B4D4-945F-447D-A4BA-B6D6D8640778}"/>
              </a:ext>
            </a:extLst>
          </p:cNvPr>
          <p:cNvSpPr>
            <a:spLocks noGrp="1"/>
          </p:cNvSpPr>
          <p:nvPr>
            <p:ph type="body" sz="quarter" idx="10"/>
          </p:nvPr>
        </p:nvSpPr>
        <p:spPr/>
        <p:txBody>
          <a:bodyPr/>
          <a:lstStyle/>
          <a:p>
            <a:r>
              <a:rPr lang="de-CH" dirty="0"/>
              <a:t>Zusammenfassung</a:t>
            </a:r>
          </a:p>
        </p:txBody>
      </p:sp>
    </p:spTree>
    <p:extLst>
      <p:ext uri="{BB962C8B-B14F-4D97-AF65-F5344CB8AC3E}">
        <p14:creationId xmlns:p14="http://schemas.microsoft.com/office/powerpoint/2010/main" val="21629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Image">
            <a:extLst>
              <a:ext uri="{FF2B5EF4-FFF2-40B4-BE49-F238E27FC236}">
                <a16:creationId xmlns:a16="http://schemas.microsoft.com/office/drawing/2014/main" id="{B08304C2-F265-450F-A8DB-5B921EF28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02" y="826631"/>
            <a:ext cx="1275044" cy="717389"/>
          </a:xfrm>
          <a:prstGeom prst="rect">
            <a:avLst/>
          </a:prstGeom>
        </p:spPr>
      </p:pic>
      <p:pic>
        <p:nvPicPr>
          <p:cNvPr id="26" name="Grafik 25" descr="Quellbild anzeigen">
            <a:extLst>
              <a:ext uri="{FF2B5EF4-FFF2-40B4-BE49-F238E27FC236}">
                <a16:creationId xmlns:a16="http://schemas.microsoft.com/office/drawing/2014/main" id="{339F734D-0266-4C34-BD28-2A8318794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410" y="3291091"/>
            <a:ext cx="1313287" cy="801117"/>
          </a:xfrm>
          <a:prstGeom prst="rect">
            <a:avLst/>
          </a:prstGeom>
          <a:noFill/>
          <a:ln>
            <a:noFill/>
          </a:ln>
        </p:spPr>
      </p:pic>
      <p:pic>
        <p:nvPicPr>
          <p:cNvPr id="25" name="Grafik 24" descr="Quellbild anzeigen">
            <a:extLst>
              <a:ext uri="{FF2B5EF4-FFF2-40B4-BE49-F238E27FC236}">
                <a16:creationId xmlns:a16="http://schemas.microsoft.com/office/drawing/2014/main" id="{567B96C0-25D6-4FA3-BD3F-CFEAFBB66C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9493" y="2621896"/>
            <a:ext cx="1341137" cy="754094"/>
          </a:xfrm>
          <a:prstGeom prst="rect">
            <a:avLst/>
          </a:prstGeom>
          <a:noFill/>
          <a:ln>
            <a:noFill/>
          </a:ln>
        </p:spPr>
      </p:pic>
      <p:pic>
        <p:nvPicPr>
          <p:cNvPr id="8" name="Grafik 7" descr="Schwere Lungenschäden durch E-Zigaretten | MDR.DE">
            <a:extLst>
              <a:ext uri="{FF2B5EF4-FFF2-40B4-BE49-F238E27FC236}">
                <a16:creationId xmlns:a16="http://schemas.microsoft.com/office/drawing/2014/main" id="{2132511A-18CF-4228-8E76-FD7052D4B1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0044" y="615418"/>
            <a:ext cx="1285476" cy="723080"/>
          </a:xfrm>
          <a:prstGeom prst="rect">
            <a:avLst/>
          </a:prstGeom>
          <a:noFill/>
          <a:ln>
            <a:noFill/>
          </a:ln>
        </p:spPr>
      </p:pic>
      <p:sp>
        <p:nvSpPr>
          <p:cNvPr id="12" name="Textfeld 11">
            <a:extLst>
              <a:ext uri="{FF2B5EF4-FFF2-40B4-BE49-F238E27FC236}">
                <a16:creationId xmlns:a16="http://schemas.microsoft.com/office/drawing/2014/main" id="{A1E1663F-D8F7-4185-AF48-A7EAD70F379B}"/>
              </a:ext>
            </a:extLst>
          </p:cNvPr>
          <p:cNvSpPr txBox="1"/>
          <p:nvPr/>
        </p:nvSpPr>
        <p:spPr>
          <a:xfrm>
            <a:off x="1042271" y="442568"/>
            <a:ext cx="1275044" cy="461665"/>
          </a:xfrm>
          <a:prstGeom prst="rect">
            <a:avLst/>
          </a:prstGeom>
          <a:noFill/>
        </p:spPr>
        <p:txBody>
          <a:bodyPr wrap="square" rtlCol="0">
            <a:spAutoFit/>
          </a:bodyPr>
          <a:lstStyle/>
          <a:p>
            <a:r>
              <a:rPr lang="de-CH" sz="24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498033" cy="461665"/>
          </a:xfrm>
          <a:prstGeom prst="rect">
            <a:avLst/>
          </a:prstGeom>
          <a:noFill/>
        </p:spPr>
        <p:txBody>
          <a:bodyPr wrap="square" rtlCol="0">
            <a:spAutoFit/>
          </a:bodyPr>
          <a:lstStyle/>
          <a:p>
            <a:r>
              <a:rPr lang="de-CH" sz="24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199167" y="2914325"/>
            <a:ext cx="2190763" cy="461665"/>
          </a:xfrm>
          <a:prstGeom prst="rect">
            <a:avLst/>
          </a:prstGeom>
          <a:noFill/>
        </p:spPr>
        <p:txBody>
          <a:bodyPr wrap="square" rtlCol="0">
            <a:spAutoFit/>
          </a:bodyPr>
          <a:lstStyle/>
          <a:p>
            <a:r>
              <a:rPr lang="de-CH" sz="24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567853" y="2202101"/>
            <a:ext cx="1644637" cy="461665"/>
          </a:xfrm>
          <a:prstGeom prst="rect">
            <a:avLst/>
          </a:prstGeom>
          <a:noFill/>
        </p:spPr>
        <p:txBody>
          <a:bodyPr wrap="square" rtlCol="0">
            <a:spAutoFit/>
          </a:bodyPr>
          <a:lstStyle/>
          <a:p>
            <a:r>
              <a:rPr lang="de-CH" sz="24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417022" y="2808646"/>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627802" y="2926850"/>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Stern: 8 Zacken 21">
            <a:extLst>
              <a:ext uri="{FF2B5EF4-FFF2-40B4-BE49-F238E27FC236}">
                <a16:creationId xmlns:a16="http://schemas.microsoft.com/office/drawing/2014/main" id="{A83CC16A-6477-4583-9B15-14703E646790}"/>
              </a:ext>
            </a:extLst>
          </p:cNvPr>
          <p:cNvSpPr/>
          <p:nvPr/>
        </p:nvSpPr>
        <p:spPr>
          <a:xfrm>
            <a:off x="5807395" y="2131334"/>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6003723" y="2229169"/>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65908" y="1665034"/>
            <a:ext cx="2388149" cy="107413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
        <p:nvSpPr>
          <p:cNvPr id="2" name="Textfeld 1">
            <a:extLst>
              <a:ext uri="{FF2B5EF4-FFF2-40B4-BE49-F238E27FC236}">
                <a16:creationId xmlns:a16="http://schemas.microsoft.com/office/drawing/2014/main" id="{CEE77D7C-DB7E-4AB3-BAE5-5C61C611EB03}"/>
              </a:ext>
            </a:extLst>
          </p:cNvPr>
          <p:cNvSpPr txBox="1"/>
          <p:nvPr/>
        </p:nvSpPr>
        <p:spPr>
          <a:xfrm>
            <a:off x="340867" y="1553377"/>
            <a:ext cx="2783488" cy="830997"/>
          </a:xfrm>
          <a:prstGeom prst="rect">
            <a:avLst/>
          </a:prstGeom>
          <a:noFill/>
        </p:spPr>
        <p:txBody>
          <a:bodyPr wrap="square" rtlCol="0">
            <a:spAutoFit/>
          </a:bodyPr>
          <a:lstStyle/>
          <a:p>
            <a:pPr marL="285750" indent="-285750">
              <a:buFont typeface="Arial" panose="020B0604020202020204" pitchFamily="34" charset="0"/>
              <a:buChar char="•"/>
            </a:pPr>
            <a:r>
              <a:rPr lang="de-CH" sz="1600"/>
              <a:t>Nikotin macht süchtig!</a:t>
            </a:r>
          </a:p>
          <a:p>
            <a:pPr marL="285750" indent="-285750">
              <a:buFont typeface="Arial" panose="020B0604020202020204" pitchFamily="34" charset="0"/>
              <a:buChar char="•"/>
            </a:pPr>
            <a:r>
              <a:rPr lang="de-CH" sz="1600"/>
              <a:t>Sucht macht unfrei und kostet Geld!</a:t>
            </a:r>
          </a:p>
        </p:txBody>
      </p:sp>
      <p:sp>
        <p:nvSpPr>
          <p:cNvPr id="4" name="Textfeld 3">
            <a:extLst>
              <a:ext uri="{FF2B5EF4-FFF2-40B4-BE49-F238E27FC236}">
                <a16:creationId xmlns:a16="http://schemas.microsoft.com/office/drawing/2014/main" id="{D5124102-845A-45EE-AA50-38B006D82E74}"/>
              </a:ext>
            </a:extLst>
          </p:cNvPr>
          <p:cNvSpPr txBox="1"/>
          <p:nvPr/>
        </p:nvSpPr>
        <p:spPr>
          <a:xfrm>
            <a:off x="5922148" y="1299246"/>
            <a:ext cx="2777622"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schaden der Gesundheit!</a:t>
            </a:r>
          </a:p>
        </p:txBody>
      </p:sp>
      <p:sp>
        <p:nvSpPr>
          <p:cNvPr id="6" name="Textfeld 5">
            <a:extLst>
              <a:ext uri="{FF2B5EF4-FFF2-40B4-BE49-F238E27FC236}">
                <a16:creationId xmlns:a16="http://schemas.microsoft.com/office/drawing/2014/main" id="{9F455FA2-D2D1-48E5-839F-1BD06A127EF4}"/>
              </a:ext>
            </a:extLst>
          </p:cNvPr>
          <p:cNvSpPr txBox="1"/>
          <p:nvPr/>
        </p:nvSpPr>
        <p:spPr>
          <a:xfrm>
            <a:off x="431088" y="4064255"/>
            <a:ext cx="4330825"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belasten mit ihren Materialien (Plastik, Batterie etc.) die Umwelt!</a:t>
            </a:r>
          </a:p>
        </p:txBody>
      </p:sp>
      <p:sp>
        <p:nvSpPr>
          <p:cNvPr id="10" name="Textfeld 9">
            <a:extLst>
              <a:ext uri="{FF2B5EF4-FFF2-40B4-BE49-F238E27FC236}">
                <a16:creationId xmlns:a16="http://schemas.microsoft.com/office/drawing/2014/main" id="{3265D785-5D74-4375-993B-25F6A8622FFB}"/>
              </a:ext>
            </a:extLst>
          </p:cNvPr>
          <p:cNvSpPr txBox="1"/>
          <p:nvPr/>
        </p:nvSpPr>
        <p:spPr>
          <a:xfrm>
            <a:off x="5922147" y="3323258"/>
            <a:ext cx="3772997" cy="1077218"/>
          </a:xfrm>
          <a:prstGeom prst="rect">
            <a:avLst/>
          </a:prstGeom>
          <a:noFill/>
        </p:spPr>
        <p:txBody>
          <a:bodyPr wrap="square" rtlCol="0">
            <a:spAutoFit/>
          </a:bodyPr>
          <a:lstStyle/>
          <a:p>
            <a:pPr marL="285750" indent="-285750">
              <a:buFont typeface="Arial" panose="020B0604020202020204" pitchFamily="34" charset="0"/>
              <a:buChar char="•"/>
            </a:pPr>
            <a:r>
              <a:rPr lang="de-CH" sz="1600"/>
              <a:t>Werbung wirkt unbewusst!</a:t>
            </a:r>
          </a:p>
          <a:p>
            <a:pPr marL="285750" indent="-285750">
              <a:buFont typeface="Arial" panose="020B0604020202020204" pitchFamily="34" charset="0"/>
              <a:buChar char="•"/>
            </a:pPr>
            <a:r>
              <a:rPr lang="de-CH" sz="1600"/>
              <a:t>Produzenten wollen euch Jugendliche von E-Zigaretten abhängig machen!</a:t>
            </a:r>
          </a:p>
        </p:txBody>
      </p:sp>
      <p:sp>
        <p:nvSpPr>
          <p:cNvPr id="28" name="Textfeld 27">
            <a:extLst>
              <a:ext uri="{FF2B5EF4-FFF2-40B4-BE49-F238E27FC236}">
                <a16:creationId xmlns:a16="http://schemas.microsoft.com/office/drawing/2014/main" id="{03EA7120-11E0-44A8-8B24-885A34CE44C2}"/>
              </a:ext>
            </a:extLst>
          </p:cNvPr>
          <p:cNvSpPr txBox="1"/>
          <p:nvPr/>
        </p:nvSpPr>
        <p:spPr>
          <a:xfrm>
            <a:off x="342194" y="4903076"/>
            <a:ext cx="8724434" cy="200055"/>
          </a:xfrm>
          <a:prstGeom prst="rect">
            <a:avLst/>
          </a:prstGeom>
          <a:noFill/>
        </p:spPr>
        <p:txBody>
          <a:bodyPr wrap="square" rtlCol="0">
            <a:spAutoFit/>
          </a:bodyPr>
          <a:lstStyle/>
          <a:p>
            <a:r>
              <a:rPr lang="de-CH" sz="700"/>
              <a:t>Quellen: Lungenliga Schweiz – www.lungenliga.ch; Sucht Schweiz – www.suchtschweiz.ch; Marketingstrategien Tabakprävention – https://observatoire-marketing-tabac.ch/de/</a:t>
            </a:r>
          </a:p>
        </p:txBody>
      </p:sp>
    </p:spTree>
    <p:extLst>
      <p:ext uri="{BB962C8B-B14F-4D97-AF65-F5344CB8AC3E}">
        <p14:creationId xmlns:p14="http://schemas.microsoft.com/office/powerpoint/2010/main" val="33110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P spid="18" grpId="0" animBg="1"/>
      <p:bldP spid="19" grpId="0"/>
      <p:bldP spid="20" grpId="0" animBg="1"/>
      <p:bldP spid="21" grpId="0"/>
      <p:bldP spid="22" grpId="0" animBg="1"/>
      <p:bldP spid="23" grpId="0"/>
      <p:bldP spid="2" grpId="0"/>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0BFB3E-D25D-4B73-A51B-56AB70C5F058}"/>
              </a:ext>
            </a:extLst>
          </p:cNvPr>
          <p:cNvSpPr>
            <a:spLocks noGrp="1"/>
          </p:cNvSpPr>
          <p:nvPr>
            <p:ph type="body" sz="quarter" idx="10"/>
          </p:nvPr>
        </p:nvSpPr>
        <p:spPr>
          <a:xfrm>
            <a:off x="834772" y="808038"/>
            <a:ext cx="8309227" cy="536899"/>
          </a:xfrm>
        </p:spPr>
        <p:txBody>
          <a:bodyPr/>
          <a:lstStyle/>
          <a:p>
            <a:r>
              <a:rPr lang="de-CH" sz="3200" b="1" dirty="0">
                <a:solidFill>
                  <a:schemeClr val="tx2"/>
                </a:solidFill>
              </a:rPr>
              <a:t>Die </a:t>
            </a:r>
            <a:r>
              <a:rPr lang="de-CH" sz="4400" b="1" dirty="0"/>
              <a:t>Mehrheit</a:t>
            </a:r>
            <a:r>
              <a:rPr lang="de-CH" sz="3200" b="1" dirty="0">
                <a:solidFill>
                  <a:schemeClr val="tx2"/>
                </a:solidFill>
              </a:rPr>
              <a:t> ist rauch- und dampffrei…</a:t>
            </a:r>
          </a:p>
          <a:p>
            <a:endParaRPr lang="de-CH" dirty="0"/>
          </a:p>
        </p:txBody>
      </p:sp>
      <p:sp>
        <p:nvSpPr>
          <p:cNvPr id="5" name="Textfeld 4">
            <a:extLst>
              <a:ext uri="{FF2B5EF4-FFF2-40B4-BE49-F238E27FC236}">
                <a16:creationId xmlns:a16="http://schemas.microsoft.com/office/drawing/2014/main" id="{A46A1983-F822-402F-8595-58685AB86964}"/>
              </a:ext>
            </a:extLst>
          </p:cNvPr>
          <p:cNvSpPr txBox="1"/>
          <p:nvPr/>
        </p:nvSpPr>
        <p:spPr>
          <a:xfrm>
            <a:off x="2671566" y="4348059"/>
            <a:ext cx="4042253" cy="246221"/>
          </a:xfrm>
          <a:prstGeom prst="rect">
            <a:avLst/>
          </a:prstGeom>
          <a:noFill/>
        </p:spPr>
        <p:txBody>
          <a:bodyPr wrap="square" rtlCol="0">
            <a:spAutoFit/>
          </a:bodyPr>
          <a:lstStyle/>
          <a:p>
            <a:r>
              <a:rPr lang="de-CH" sz="1000">
                <a:effectLst/>
                <a:latin typeface="Calibri" panose="020F0502020204030204" pitchFamily="34" charset="0"/>
                <a:ea typeface="Calibri" panose="020F0502020204030204" pitchFamily="34" charset="0"/>
                <a:cs typeface="Times New Roman" panose="02020603050405020304" pitchFamily="18" charset="0"/>
              </a:rPr>
              <a:t>Quelle: </a:t>
            </a:r>
            <a:r>
              <a:rPr lang="de-CH" sz="1000" err="1">
                <a:effectLst/>
                <a:latin typeface="Calibri" panose="020F0502020204030204" pitchFamily="34" charset="0"/>
                <a:ea typeface="Calibri" panose="020F0502020204030204" pitchFamily="34" charset="0"/>
                <a:cs typeface="Times New Roman" panose="02020603050405020304" pitchFamily="18" charset="0"/>
              </a:rPr>
              <a:t>MonAM</a:t>
            </a:r>
            <a:r>
              <a:rPr lang="de-CH" sz="1000">
                <a:effectLst/>
                <a:latin typeface="Calibri" panose="020F0502020204030204" pitchFamily="34" charset="0"/>
                <a:ea typeface="Calibri" panose="020F0502020204030204" pitchFamily="34" charset="0"/>
                <a:cs typeface="Times New Roman" panose="02020603050405020304" pitchFamily="18" charset="0"/>
              </a:rPr>
              <a:t> 2018 (11-15 Jährige)</a:t>
            </a:r>
            <a:endParaRPr lang="de-CH" sz="1000"/>
          </a:p>
        </p:txBody>
      </p:sp>
      <p:pic>
        <p:nvPicPr>
          <p:cNvPr id="8" name="Grafik 7">
            <a:extLst>
              <a:ext uri="{FF2B5EF4-FFF2-40B4-BE49-F238E27FC236}">
                <a16:creationId xmlns:a16="http://schemas.microsoft.com/office/drawing/2014/main" id="{7DBCC2B5-B0B6-9C65-D411-6A77468C504C}"/>
              </a:ext>
            </a:extLst>
          </p:cNvPr>
          <p:cNvPicPr>
            <a:picLocks noChangeAspect="1"/>
          </p:cNvPicPr>
          <p:nvPr/>
        </p:nvPicPr>
        <p:blipFill>
          <a:blip r:embed="rId3"/>
          <a:stretch>
            <a:fillRect/>
          </a:stretch>
        </p:blipFill>
        <p:spPr>
          <a:xfrm>
            <a:off x="2671566" y="1220787"/>
            <a:ext cx="3743325" cy="31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23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JB Basis mit Kopfzeile">
  <a:themeElements>
    <a:clrScheme name="ZFPS Farben">
      <a:dk1>
        <a:srgbClr val="000000"/>
      </a:dk1>
      <a:lt1>
        <a:srgbClr val="FFFFFF"/>
      </a:lt1>
      <a:dk2>
        <a:srgbClr val="1B5FAA"/>
      </a:dk2>
      <a:lt2>
        <a:srgbClr val="BAA19B"/>
      </a:lt2>
      <a:accent1>
        <a:srgbClr val="F99963"/>
      </a:accent1>
      <a:accent2>
        <a:srgbClr val="999999"/>
      </a:accent2>
      <a:accent3>
        <a:srgbClr val="CCCCCC"/>
      </a:accent3>
      <a:accent4>
        <a:srgbClr val="E5E5E5"/>
      </a:accent4>
      <a:accent5>
        <a:srgbClr val="326BAA"/>
      </a:accent5>
      <a:accent6>
        <a:srgbClr val="547DAA"/>
      </a:accent6>
      <a:hlink>
        <a:srgbClr val="AD9683"/>
      </a:hlink>
      <a:folHlink>
        <a:srgbClr val="AD968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1" id="{686B09C6-CFF9-A843-9934-15E8C20C4607}" vid="{B4BB784D-D344-A144-AC66-2A0C4D05284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e7ea18-ef65-4905-b435-289a9d781f94" xsi:nil="true"/>
    <lcf76f155ced4ddcb4097134ff3c332f xmlns="bbc3b9ac-5a1f-48b9-8ce3-a68aba03e0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4195F2E9A99284DA9BD95A6E650F502" ma:contentTypeVersion="16" ma:contentTypeDescription="Ein neues Dokument erstellen." ma:contentTypeScope="" ma:versionID="b6cde659fe7e7690651da27438281778">
  <xsd:schema xmlns:xsd="http://www.w3.org/2001/XMLSchema" xmlns:xs="http://www.w3.org/2001/XMLSchema" xmlns:p="http://schemas.microsoft.com/office/2006/metadata/properties" xmlns:ns2="bbc3b9ac-5a1f-48b9-8ce3-a68aba03e032" xmlns:ns3="8be7ea18-ef65-4905-b435-289a9d781f94" targetNamespace="http://schemas.microsoft.com/office/2006/metadata/properties" ma:root="true" ma:fieldsID="f796a44be8b59cdefbd62a3d0528c7e1" ns2:_="" ns3:_="">
    <xsd:import namespace="bbc3b9ac-5a1f-48b9-8ce3-a68aba03e032"/>
    <xsd:import namespace="8be7ea18-ef65-4905-b435-289a9d781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3b9ac-5a1f-48b9-8ce3-a68aba03e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aee88dc-c54d-4dc1-be78-9a096c69ba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e7ea18-ef65-4905-b435-289a9d781f9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b2cdf12-5589-4172-bc34-290c50b8e405}" ma:internalName="TaxCatchAll" ma:showField="CatchAllData" ma:web="8be7ea18-ef65-4905-b435-289a9d781f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13AFA-B1AE-4ADD-85A4-146C097F34F9}">
  <ds:schemaRefs>
    <ds:schemaRef ds:uri="8be7ea18-ef65-4905-b435-289a9d781f94"/>
    <ds:schemaRef ds:uri="bbc3b9ac-5a1f-48b9-8ce3-a68aba03e0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5CFAFC-6671-4771-8BBA-600460E7CF81}">
  <ds:schemaRefs>
    <ds:schemaRef ds:uri="http://schemas.microsoft.com/sharepoint/v3/contenttype/forms"/>
  </ds:schemaRefs>
</ds:datastoreItem>
</file>

<file path=customXml/itemProps3.xml><?xml version="1.0" encoding="utf-8"?>
<ds:datastoreItem xmlns:ds="http://schemas.openxmlformats.org/officeDocument/2006/customXml" ds:itemID="{3F622029-2D02-4EB5-AFEB-2A2B73770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3b9ac-5a1f-48b9-8ce3-a68aba03e032"/>
    <ds:schemaRef ds:uri="8be7ea18-ef65-4905-b435-289a9d781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ZFPS_PPT_Vorlage_29Januar2021</Template>
  <TotalTime>0</TotalTime>
  <Words>1361</Words>
  <Application>Microsoft Office PowerPoint</Application>
  <PresentationFormat>Bildschirmpräsentation (16:9)</PresentationFormat>
  <Paragraphs>152</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Symbol</vt:lpstr>
      <vt:lpstr>Wingdings</vt:lpstr>
      <vt:lpstr>AJB Basis mit Kopfzeile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Jessica König</dc:creator>
  <cp:lastModifiedBy>Stephanie Unternährer</cp:lastModifiedBy>
  <cp:revision>3</cp:revision>
  <cp:lastPrinted>2022-04-26T09:17:01Z</cp:lastPrinted>
  <dcterms:created xsi:type="dcterms:W3CDTF">2022-03-22T12:23:12Z</dcterms:created>
  <dcterms:modified xsi:type="dcterms:W3CDTF">2022-07-12T11:06:37Z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0x01010054195F2E9A99284DA9BD95A6E650F502</vt:lpwstr>
  </property>
  <property fmtid="{D5CDD505-2E9C-101B-9397-08002B2CF9AE}" pid="3" name="MediaServiceImageTags">
    <vt:lpwstr/>
  </property>
</Properties>
</file>