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48" r:id="rId5"/>
  </p:sldMasterIdLst>
  <p:notesMasterIdLst>
    <p:notesMasterId r:id="rId21"/>
  </p:notesMasterIdLst>
  <p:handoutMasterIdLst>
    <p:handoutMasterId r:id="rId22"/>
  </p:handoutMasterIdLst>
  <p:sldIdLst>
    <p:sldId id="256" r:id="rId6"/>
    <p:sldId id="258" r:id="rId7"/>
    <p:sldId id="280" r:id="rId8"/>
    <p:sldId id="278" r:id="rId9"/>
    <p:sldId id="282" r:id="rId10"/>
    <p:sldId id="283" r:id="rId11"/>
    <p:sldId id="265" r:id="rId12"/>
    <p:sldId id="276" r:id="rId13"/>
    <p:sldId id="269" r:id="rId14"/>
    <p:sldId id="260" r:id="rId15"/>
    <p:sldId id="285" r:id="rId16"/>
    <p:sldId id="277" r:id="rId17"/>
    <p:sldId id="279" r:id="rId18"/>
    <p:sldId id="284" r:id="rId19"/>
    <p:sldId id="264" r:id="rId20"/>
  </p:sldIdLst>
  <p:sldSz cx="9144000" cy="5143500" type="screen16x9"/>
  <p:notesSz cx="6858000" cy="9144000"/>
  <p:defaultTextStyle>
    <a:defPPr>
      <a:defRPr lang="de-DE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7" autoAdjust="0"/>
    <p:restoredTop sz="72850" autoAdjust="0"/>
  </p:normalViewPr>
  <p:slideViewPr>
    <p:cSldViewPr snapToGrid="0" snapToObjects="1">
      <p:cViewPr varScale="1">
        <p:scale>
          <a:sx n="111" d="100"/>
          <a:sy n="111" d="100"/>
        </p:scale>
        <p:origin x="142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A2F1CBA-CA54-8C41-8F43-45B98EA6C4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CB0486-ADEE-7042-819D-A6311650CD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7D2FA-4B8E-DF47-947E-5438D65BBDD2}" type="datetimeFigureOut">
              <a:rPr lang="de-DE" smtClean="0"/>
              <a:t>13.09.2021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8285A7-C402-4643-8644-F19E763DC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9C59B-48CA-1643-892B-33A0F92739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42B37-9ABB-AA4E-B168-BE963AA15A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798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FC7F0-8B14-244F-B50F-923AB1F7C906}" type="datetimeFigureOut">
              <a:rPr lang="de-DE" smtClean="0"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77C4F-6B6C-BC4A-9255-6FF61EE280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39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Auf dieser Folie können Sie selbsterstellte Bilder ihrer Schule einfügen um in die Thematik</a:t>
            </a:r>
            <a:r>
              <a:rPr lang="de-CH" baseline="0" dirty="0" smtClean="0"/>
              <a:t> einzusteigen</a:t>
            </a:r>
            <a:r>
              <a:rPr lang="de-CH" dirty="0" smtClean="0"/>
              <a:t>.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 smtClean="0"/>
          </a:p>
          <a:p>
            <a:r>
              <a:rPr lang="de-CH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Einstiegsfragen:</a:t>
            </a:r>
            <a:endParaRPr lang="de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denkt ihr dazu?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empfindet ihr bei diesen Bildern?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findet ihr es, dass in eurer Schule Dinge zerstört oder verschmutzt werden?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Wurde euch schon etwas kaputt gemacht? / Was habt ihr dabei empfunden?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  </a:t>
            </a:r>
          </a:p>
          <a:p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36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 Folie 3 – 6 beinhalten Beispielbilder zum Thema </a:t>
            </a:r>
            <a:r>
              <a:rPr lang="de-CH" dirty="0" err="1" smtClean="0"/>
              <a:t>Littering</a:t>
            </a:r>
            <a:r>
              <a:rPr lang="de-CH" dirty="0" smtClean="0"/>
              <a:t>, Sachbeschädigung und Vandalismus. 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42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78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9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Fragen:</a:t>
            </a:r>
            <a:endParaRPr lang="de-CH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steckt dahinter? Was sind mögliche Ursachen für Vandalismus?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Gibt es Gefühle oder Emotionen, die Vandalismus begünstigen?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Habt ihr schon einmal etwas absichtlich kaputt gemacht? Was waren Gründe dafür?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11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Begriffsklärung:</a:t>
            </a:r>
            <a:r>
              <a:rPr lang="de-CH" baseline="0" dirty="0" smtClean="0"/>
              <a:t> </a:t>
            </a:r>
            <a:r>
              <a:rPr lang="de-CH" dirty="0" smtClean="0"/>
              <a:t>Internet</a:t>
            </a:r>
            <a:r>
              <a:rPr lang="de-CH" baseline="0" dirty="0" smtClean="0"/>
              <a:t> / Handy  als Hilfsmittel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573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74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de-CH" sz="9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(8)</a:t>
            </a:r>
          </a:p>
          <a:p>
            <a:pPr fontAlgn="base"/>
            <a:r>
              <a:rPr lang="de-CH" sz="9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</a:t>
            </a:r>
            <a:r>
              <a:rPr lang="de-CH" sz="9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endParaRPr lang="de-CH" sz="9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bedeutet "Vandalismus"?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hoch ist die Busse im Kanton Zürich für Spucken und weggeworfene Zigarettenstummel?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Aussagen treffen bei "Sachbeschädigung" zu?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hoch waren die Kosten für Vandalismus bei der SBB im Jahr 2017?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Wieviel kostet es eine </a:t>
            </a:r>
            <a:r>
              <a:rPr lang="de-CH" sz="9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Schuluhr</a:t>
            </a:r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 ersetzen?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6 - True </a:t>
            </a:r>
            <a:r>
              <a:rPr lang="de-CH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Vandalismus ist strafbar.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7 - True </a:t>
            </a:r>
            <a:r>
              <a:rPr lang="de-CH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strafbare Handlungen kann man dich bestrafen, auch wenn du erst 14 Jahre alt bist.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20sec</a:t>
            </a:r>
          </a:p>
          <a:p>
            <a:pPr fontAlgn="base"/>
            <a:r>
              <a:rPr lang="de-CH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8 - Quiz</a:t>
            </a:r>
          </a:p>
          <a:p>
            <a:pPr fontAlgn="base"/>
            <a:r>
              <a:rPr lang="de-CH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Kosten musst du bei einer Sachbeschädigung selber übernehmen?</a:t>
            </a:r>
            <a:endParaRPr lang="de-CH" sz="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63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*****Überwachungskameras auf dem Schulareal***** Wie viel Sicherheit gibt dir das? Wieviel Freiheit wird dir genommen ?</a:t>
            </a:r>
          </a:p>
          <a:p>
            <a:r>
              <a:rPr lang="de-CH" dirty="0" smtClean="0"/>
              <a:t>Wer muss für Vandalismus an deiner Schule bestraft werden?</a:t>
            </a:r>
          </a:p>
          <a:p>
            <a:r>
              <a:rPr lang="de-CH" dirty="0" smtClean="0"/>
              <a:t>Jede Person weiss, dass </a:t>
            </a:r>
            <a:r>
              <a:rPr lang="de-CH" dirty="0" err="1" smtClean="0"/>
              <a:t>Littering</a:t>
            </a:r>
            <a:r>
              <a:rPr lang="de-CH" dirty="0" smtClean="0"/>
              <a:t>, Sachbeschädigung und Vandalismus verboten ist. Weshalb kommt es trotzdem immer wieder vor?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62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Fragebogen</a:t>
            </a:r>
            <a:r>
              <a:rPr lang="de-CH" baseline="0" dirty="0" smtClean="0"/>
              <a:t> verteilen…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77C4F-6B6C-BC4A-9255-6FF61EE2801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86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33AA5-BCA0-E44D-9655-9F1D360A0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916" y="2558289"/>
            <a:ext cx="6858000" cy="130887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395AEA-44B1-014F-A920-F2092FECD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16" y="3936224"/>
            <a:ext cx="6858000" cy="6451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4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32F0C-2CE8-A644-9E26-A371B457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273846"/>
            <a:ext cx="5859453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3C0F3B-D233-4549-A7CC-978D5C65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80" y="1369219"/>
            <a:ext cx="8198103" cy="319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aseline="0"/>
            </a:lvl1pPr>
            <a:lvl2pPr marL="600045" indent="-25716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2CD779-F9BE-EA4B-94A1-C6C1948AC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2970-BD18-41B0-B55E-64DA44DE1542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E8DE60-9C6E-B84D-8B53-13D26C97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8B8692-4F30-6841-94D4-0AE4DC85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941A0B6-A7DD-2546-A836-2371DA6E6AE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77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3335B-E4B4-6C40-9429-E8758363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273846"/>
            <a:ext cx="5874201" cy="99417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7AF65B-6758-1A4D-B726-6BDBAA298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979" y="1369220"/>
            <a:ext cx="3784200" cy="31964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5FCC32-8795-E54E-9A7F-01310C343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4822" y="1369220"/>
            <a:ext cx="3788260" cy="31964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990EBF-6885-0842-AA43-581264B9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E75DF1E6-F0AD-4872-9B28-5E6ECEE94D1E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291761-8C05-DA47-8ACC-61062227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de-DE" dirty="0" smtClean="0"/>
              <a:t>Prävention und Frühintervention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C63190-6576-6045-AF68-222AE364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941A0B6-A7DD-2546-A836-2371DA6E6AE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41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0931-3087-0B4F-A788-EEDF3086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1" y="273846"/>
            <a:ext cx="5866828" cy="99417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282EE9-2543-B34C-A3DB-C8347BA61B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4982" y="1368026"/>
            <a:ext cx="3784199" cy="5679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r>
              <a:rPr lang="de-DE" dirty="0"/>
              <a:t>Titel hinzufügen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D77B31-5CA1-1D44-A461-7FC451CC5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982" y="1978818"/>
            <a:ext cx="3784199" cy="258683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C91C04-8273-5A4C-A53C-28FA60D6123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84716" y="1368026"/>
            <a:ext cx="3786687" cy="5679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r>
              <a:rPr lang="de-DE" dirty="0"/>
              <a:t>Titel hinzufügen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1A5891-1D1A-E140-872D-15B804C7D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4824" y="1978816"/>
            <a:ext cx="3788261" cy="258683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24F790E-4DEF-B841-9E42-F85E9FE8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9A70-F8BB-4E5F-8F1B-AB11237E8392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D15007-1AB0-8342-A9B6-F1E6F943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C8E05A-B9B3-7242-8815-77CFA15A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74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70C90-548B-4F46-96B3-069907C1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273846"/>
            <a:ext cx="5644134" cy="99417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D70320-3649-7540-87F5-9BE3023F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202B-6481-41E4-B48B-8614FAA23621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A848FA-1FC8-F145-B0D9-4791251EC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80FDA6-24FA-6F49-9B1F-7B91EA30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78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C52CB65-D142-F64F-BE23-A72D82F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E4C9-79E2-4939-9C60-1B52D75DC6AE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AD8FAD-A13E-D247-A0ED-898207A8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390E67-0BD1-7343-BC8F-2AED9DEA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0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53D0A-13B3-594B-8524-A7EA936C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2" y="450061"/>
            <a:ext cx="3104039" cy="819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A2C48E-3064-1242-AD8C-6D876727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664" y="1368027"/>
            <a:ext cx="4468421" cy="3197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6B912F-82EF-384D-BF39-C8288DE3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982" y="1369221"/>
            <a:ext cx="3104039" cy="3196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587075-657A-C048-9976-A869E8AD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B00D-6FF5-4EEA-ACBA-566502E9DC33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7348A3-0094-BE46-8D28-1BA63908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120B1C-B654-2545-9A25-29538987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63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4B152-C307-D743-BD23-849FD45D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2" y="450064"/>
            <a:ext cx="3104039" cy="8191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1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B1A7949-5F18-1D41-8A1C-7FF194EDD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04664" y="1368027"/>
            <a:ext cx="4468421" cy="3197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C2EF19-7CF7-7F49-8D5D-856B672AC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982" y="1369221"/>
            <a:ext cx="3104039" cy="3196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068578-7FD3-CC42-91E5-043CDD44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79A66-92D9-48E8-8951-8CD750C6CF5B}" type="datetime4">
              <a:rPr lang="de-CH" smtClean="0"/>
              <a:t>13. September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364071-E011-434C-91A2-224EB5E7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F7A55C-31B4-C649-82F2-3B71FF7A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8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C87E2A-17C3-DD4B-8CB9-58C01EFDE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4981" y="4665661"/>
            <a:ext cx="22110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FFC0EE-ADEA-4009-BBE8-016C1BEB3CEB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28AD3A-E35C-374B-92D1-1FE178C7E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6566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Prävention und Frühintervention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CEED2E-16D8-EF44-821F-A16814C14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4665661"/>
            <a:ext cx="2215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41A0B6-A7DD-2546-A836-2371DA6E6AE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B82262-1948-154D-8395-D872296F0ABF}"/>
              </a:ext>
            </a:extLst>
          </p:cNvPr>
          <p:cNvSpPr/>
          <p:nvPr userDrawn="1"/>
        </p:nvSpPr>
        <p:spPr>
          <a:xfrm>
            <a:off x="0" y="5088258"/>
            <a:ext cx="9144000" cy="62100"/>
          </a:xfrm>
          <a:prstGeom prst="rect">
            <a:avLst/>
          </a:prstGeom>
          <a:solidFill>
            <a:srgbClr val="FF1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4D210C-73CA-F144-8E96-ACD55A6DD7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1313" y="381953"/>
            <a:ext cx="1971772" cy="32400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56121F6C-89B6-0C43-822A-152C3E62311A}"/>
              </a:ext>
            </a:extLst>
          </p:cNvPr>
          <p:cNvSpPr txBox="1"/>
          <p:nvPr userDrawn="1"/>
        </p:nvSpPr>
        <p:spPr>
          <a:xfrm>
            <a:off x="470914" y="968327"/>
            <a:ext cx="255803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de-CH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Departement</a:t>
            </a:r>
            <a:r>
              <a:rPr lang="de-CH" sz="825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Soziales</a:t>
            </a:r>
          </a:p>
          <a:p>
            <a:pPr algn="l">
              <a:defRPr/>
            </a:pPr>
            <a:r>
              <a:rPr lang="de-CH" sz="825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Prävention und Frühintervention</a:t>
            </a:r>
            <a:endParaRPr lang="de-CH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B5FDDE2-DA1C-9341-B60B-7667C6A7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</a:t>
            </a:r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11C2AEB5-C413-B748-83C9-6C99E78A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992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685766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68576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884" indent="0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C87E2A-17C3-DD4B-8CB9-58C01EFDE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4981" y="4665661"/>
            <a:ext cx="221107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6FC75-AD39-41ED-ADD0-33989F641E05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28AD3A-E35C-374B-92D1-1FE178C7E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6566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Prävention und Frühintervention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CEED2E-16D8-EF44-821F-A16814C14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4665661"/>
            <a:ext cx="2215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41A0B6-A7DD-2546-A836-2371DA6E6AE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B82262-1948-154D-8395-D872296F0ABF}"/>
              </a:ext>
            </a:extLst>
          </p:cNvPr>
          <p:cNvSpPr/>
          <p:nvPr userDrawn="1"/>
        </p:nvSpPr>
        <p:spPr>
          <a:xfrm>
            <a:off x="0" y="5088258"/>
            <a:ext cx="9144000" cy="62100"/>
          </a:xfrm>
          <a:prstGeom prst="rect">
            <a:avLst/>
          </a:prstGeom>
          <a:solidFill>
            <a:srgbClr val="FF1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4D210C-73CA-F144-8E96-ACD55A6DD77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53083" y="380702"/>
            <a:ext cx="1620000" cy="266198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B5FDDE2-DA1C-9341-B60B-7667C6A7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</a:t>
            </a:r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11C2AEB5-C413-B748-83C9-6C99E78A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115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hdr="0"/>
  <p:txStyles>
    <p:titleStyle>
      <a:lvl1pPr algn="l" defTabSz="685766" rtl="0" eaLnBrk="1" latinLnBrk="0" hangingPunct="1">
        <a:lnSpc>
          <a:spcPct val="11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884" indent="0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11CA11D-B743-6D44-BD06-13F8F07EC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160" y="4437218"/>
            <a:ext cx="5437717" cy="602256"/>
          </a:xfrm>
        </p:spPr>
        <p:txBody>
          <a:bodyPr>
            <a:no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Eine Kurzintervention gegen Vandalismus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418"/>
            <a:ext cx="5029200" cy="4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9933" y="1149426"/>
            <a:ext cx="5644134" cy="994172"/>
          </a:xfrm>
        </p:spPr>
        <p:txBody>
          <a:bodyPr/>
          <a:lstStyle/>
          <a:p>
            <a:pPr algn="ctr"/>
            <a:r>
              <a:rPr lang="de-CH" dirty="0" smtClean="0"/>
              <a:t>Quiz auf Kahoot.it (30’)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202B-6481-41E4-B48B-8614FAA23621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10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82" y="2083213"/>
            <a:ext cx="4021635" cy="22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Erarbeitung Fallbeispiel</a:t>
            </a:r>
            <a:endParaRPr lang="de-CH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74663" y="1368425"/>
            <a:ext cx="8445500" cy="3444875"/>
          </a:xfrm>
        </p:spPr>
        <p:txBody>
          <a:bodyPr/>
          <a:lstStyle/>
          <a:p>
            <a:pPr marL="0" indent="0">
              <a:buNone/>
            </a:pPr>
            <a:r>
              <a:rPr lang="de-CH" dirty="0" smtClean="0"/>
              <a:t>Erarbeitung erfolgt in Kleingruppen.  </a:t>
            </a:r>
          </a:p>
          <a:p>
            <a:pPr marL="0" indent="0">
              <a:buNone/>
            </a:pPr>
            <a:r>
              <a:rPr lang="de-CH" dirty="0" smtClean="0"/>
              <a:t>Löst die Fallbeispiele und haltet eure Ergebnisse auf einem Flipchart oder einer PowerPoint-Folie fest.</a:t>
            </a:r>
          </a:p>
          <a:p>
            <a:pPr marL="0" indent="0">
              <a:buNone/>
            </a:pPr>
            <a:r>
              <a:rPr lang="de-CH" dirty="0" smtClean="0"/>
              <a:t>Eine Person aus der Gruppe präsentiert im Anschluss diese der Klasse.   </a:t>
            </a:r>
            <a:endParaRPr lang="de-CH" dirty="0"/>
          </a:p>
          <a:p>
            <a:pPr marL="0" indent="0">
              <a:buNone/>
            </a:pPr>
            <a:r>
              <a:rPr lang="de-CH" dirty="0" smtClean="0"/>
              <a:t>Die Lösungsvorschläge werden gemeinsam im Plenum besprochen</a:t>
            </a:r>
          </a:p>
        </p:txBody>
      </p:sp>
    </p:spTree>
    <p:extLst>
      <p:ext uri="{BB962C8B-B14F-4D97-AF65-F5344CB8AC3E}">
        <p14:creationId xmlns:p14="http://schemas.microsoft.com/office/powerpoint/2010/main" val="804507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Erarbeitung Fallbeispiel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980" y="1369218"/>
            <a:ext cx="8444733" cy="3444321"/>
          </a:xfrm>
        </p:spPr>
        <p:txBody>
          <a:bodyPr/>
          <a:lstStyle/>
          <a:p>
            <a:pPr marL="0" indent="0">
              <a:buNone/>
            </a:pPr>
            <a:r>
              <a:rPr lang="de-CH" b="1" dirty="0"/>
              <a:t>Fallbeispiel 1: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>Spielplatz-</a:t>
            </a:r>
            <a:r>
              <a:rPr lang="de-CH" dirty="0" err="1" smtClean="0"/>
              <a:t>Littering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/>
              <a:t>Fallbeispiel 2:</a:t>
            </a:r>
            <a:r>
              <a:rPr lang="de-CH" i="1" dirty="0"/>
              <a:t/>
            </a:r>
            <a:br>
              <a:rPr lang="de-CH" i="1" dirty="0"/>
            </a:br>
            <a:r>
              <a:rPr lang="de-CH" dirty="0" smtClean="0"/>
              <a:t>Verwüstete Toilette im Schulhaus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/>
              <a:t>Fallbeispiel 3:</a:t>
            </a:r>
            <a:r>
              <a:rPr lang="de-CH" i="1" dirty="0"/>
              <a:t/>
            </a:r>
            <a:br>
              <a:rPr lang="de-CH" i="1" dirty="0"/>
            </a:br>
            <a:r>
              <a:rPr lang="de-CH" dirty="0" smtClean="0"/>
              <a:t>Tag </a:t>
            </a:r>
            <a:r>
              <a:rPr lang="de-CH" dirty="0"/>
              <a:t>auf </a:t>
            </a:r>
            <a:r>
              <a:rPr lang="de-CH" dirty="0" smtClean="0"/>
              <a:t>Schulhausfassade</a:t>
            </a:r>
            <a:endParaRPr lang="de-CH" dirty="0"/>
          </a:p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50" y="2165230"/>
            <a:ext cx="4124264" cy="27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1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9933" y="1077851"/>
            <a:ext cx="564413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CH" dirty="0" smtClean="0"/>
              <a:t>Diskussion </a:t>
            </a:r>
            <a:r>
              <a:rPr lang="de-CH" dirty="0" err="1" smtClean="0"/>
              <a:t>Mentimeter</a:t>
            </a:r>
            <a:r>
              <a:rPr lang="de-CH" dirty="0" smtClean="0"/>
              <a:t> (20-45’)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202B-6481-41E4-B48B-8614FAA23621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13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924237"/>
            <a:ext cx="2977531" cy="26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9933" y="2214275"/>
            <a:ext cx="564413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CH" dirty="0"/>
              <a:t>Was würdet ihr am Schulhaus XY verändern, damit es keinen Vandalismus mehr gibt? </a:t>
            </a:r>
            <a:br>
              <a:rPr lang="de-CH" dirty="0"/>
            </a:b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202B-6481-41E4-B48B-8614FAA23621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1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Auswertung (10’) 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dirty="0"/>
              <a:t>Was war für dich neu?</a:t>
            </a:r>
          </a:p>
          <a:p>
            <a:pPr lvl="0"/>
            <a:r>
              <a:rPr lang="de-CH" dirty="0"/>
              <a:t>Was wusstest du bereits?</a:t>
            </a:r>
          </a:p>
          <a:p>
            <a:pPr lvl="0"/>
            <a:r>
              <a:rPr lang="de-CH" dirty="0"/>
              <a:t>Was hat dich erstaunt?</a:t>
            </a:r>
          </a:p>
          <a:p>
            <a:pPr lvl="0"/>
            <a:r>
              <a:rPr lang="de-CH" dirty="0"/>
              <a:t>Was hat dich </a:t>
            </a:r>
            <a:r>
              <a:rPr lang="de-CH" dirty="0" smtClean="0"/>
              <a:t>zum</a:t>
            </a:r>
            <a:br>
              <a:rPr lang="de-CH" dirty="0" smtClean="0"/>
            </a:br>
            <a:r>
              <a:rPr lang="de-CH" dirty="0" smtClean="0"/>
              <a:t>Nachdenken gebracht</a:t>
            </a:r>
            <a:r>
              <a:rPr lang="de-CH" dirty="0"/>
              <a:t>?</a:t>
            </a:r>
          </a:p>
          <a:p>
            <a:pPr lvl="0"/>
            <a:r>
              <a:rPr lang="de-CH" dirty="0"/>
              <a:t>….</a:t>
            </a:r>
          </a:p>
          <a:p>
            <a:pPr marL="0" indent="0">
              <a:buNone/>
            </a:pPr>
            <a:endParaRPr lang="de-CH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12" y="2775942"/>
            <a:ext cx="3362271" cy="189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170" y="840721"/>
            <a:ext cx="7643449" cy="994172"/>
          </a:xfrm>
        </p:spPr>
        <p:txBody>
          <a:bodyPr>
            <a:normAutofit/>
          </a:bodyPr>
          <a:lstStyle/>
          <a:p>
            <a:pPr algn="ctr"/>
            <a:r>
              <a:rPr lang="de-CH" dirty="0" smtClean="0"/>
              <a:t>Wieso sind wir hier?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202B-6481-41E4-B48B-8614FAA23621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1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Beispielbilder</a:t>
            </a:r>
            <a:endParaRPr lang="de-CH" dirty="0"/>
          </a:p>
        </p:txBody>
      </p:sp>
      <p:pic>
        <p:nvPicPr>
          <p:cNvPr id="1026" name="Picture 2" descr="6af2d28f-a91d-4987-bb54-4ae6ba4f3b6a@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7" y="1311022"/>
            <a:ext cx="3991242" cy="299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892214f-75a9-4b2d-b563-69b1655c6f79@w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07" y="1289520"/>
            <a:ext cx="4019911" cy="301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50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Beispielbilder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59" y="1524678"/>
            <a:ext cx="4021561" cy="301773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4" y="1515831"/>
            <a:ext cx="4033350" cy="30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4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Beispielbilder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" y="1337029"/>
            <a:ext cx="4140682" cy="31055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82" y="1337029"/>
            <a:ext cx="4138444" cy="31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Beispielbilder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3" y="1417967"/>
            <a:ext cx="4179498" cy="31346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85" y="1417967"/>
            <a:ext cx="4183810" cy="31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Begriffe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 smtClean="0"/>
              <a:t>Vandalismus</a:t>
            </a:r>
          </a:p>
          <a:p>
            <a:endParaRPr lang="de-CH" dirty="0"/>
          </a:p>
          <a:p>
            <a:r>
              <a:rPr lang="de-CH" b="1" dirty="0" err="1" smtClean="0"/>
              <a:t>Littering</a:t>
            </a:r>
            <a:endParaRPr lang="de-CH" b="1" dirty="0" smtClean="0"/>
          </a:p>
          <a:p>
            <a:endParaRPr lang="de-CH" dirty="0"/>
          </a:p>
          <a:p>
            <a:r>
              <a:rPr lang="de-CH" b="1" dirty="0" smtClean="0"/>
              <a:t>Sachbeschädigung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11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Begriffe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4664" y="978754"/>
            <a:ext cx="4468421" cy="3197624"/>
          </a:xfrm>
        </p:spPr>
        <p:txBody>
          <a:bodyPr/>
          <a:lstStyle/>
          <a:p>
            <a:pPr marL="0" indent="0">
              <a:buNone/>
            </a:pPr>
            <a:r>
              <a:rPr lang="de-CH" dirty="0" smtClean="0"/>
              <a:t>Partnerarbeit (10’)</a:t>
            </a:r>
          </a:p>
          <a:p>
            <a:pPr marL="0" indent="0">
              <a:buNone/>
            </a:pPr>
            <a:r>
              <a:rPr lang="de-CH" dirty="0" smtClean="0"/>
              <a:t>Klärt die drei Begriffe!</a:t>
            </a:r>
          </a:p>
          <a:p>
            <a:pPr marL="0" indent="0">
              <a:buNone/>
            </a:pPr>
            <a:r>
              <a:rPr lang="de-CH" dirty="0" smtClean="0"/>
              <a:t>Wo seid Ihr ihnen begegnet?</a:t>
            </a:r>
          </a:p>
          <a:p>
            <a:pPr marL="0" indent="0">
              <a:buNone/>
            </a:pPr>
            <a:r>
              <a:rPr lang="de-CH" dirty="0" smtClean="0"/>
              <a:t>Wie unterscheiden sie sich?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smtClean="0"/>
              <a:t>Diskutiert die Ergebnisse in der Klasse! (5’)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4981" y="1468037"/>
            <a:ext cx="3104039" cy="1965650"/>
          </a:xfrm>
        </p:spPr>
        <p:txBody>
          <a:bodyPr/>
          <a:lstStyle/>
          <a:p>
            <a:r>
              <a:rPr lang="de-CH" sz="2400" b="1" dirty="0"/>
              <a:t>Vandalismus</a:t>
            </a:r>
          </a:p>
          <a:p>
            <a:endParaRPr lang="de-CH" sz="2400" dirty="0"/>
          </a:p>
          <a:p>
            <a:r>
              <a:rPr lang="de-CH" sz="2400" b="1" dirty="0" err="1"/>
              <a:t>Littering</a:t>
            </a:r>
            <a:endParaRPr lang="de-CH" sz="2400" b="1" dirty="0"/>
          </a:p>
          <a:p>
            <a:endParaRPr lang="de-CH" sz="2400" dirty="0"/>
          </a:p>
          <a:p>
            <a:r>
              <a:rPr lang="de-CH" sz="2400" b="1" dirty="0"/>
              <a:t>Sachbeschädigung</a:t>
            </a:r>
            <a:endParaRPr lang="de-CH" sz="2400" dirty="0"/>
          </a:p>
          <a:p>
            <a:endParaRPr lang="de-CH" sz="24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B00D-6FF5-4EEA-ACBA-566502E9DC33}" type="datetime4">
              <a:rPr lang="de-CH" smtClean="0"/>
              <a:t>13. September 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Prävention und Frühintervention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A0B6-A7DD-2546-A836-2371DA6E6A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62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980" y="122682"/>
            <a:ext cx="5859453" cy="994172"/>
          </a:xfrm>
        </p:spPr>
        <p:txBody>
          <a:bodyPr/>
          <a:lstStyle/>
          <a:p>
            <a:r>
              <a:rPr lang="de-CH" dirty="0" smtClean="0"/>
              <a:t>Begriffe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980" y="1058668"/>
            <a:ext cx="8198103" cy="3196800"/>
          </a:xfrm>
        </p:spPr>
        <p:txBody>
          <a:bodyPr/>
          <a:lstStyle/>
          <a:p>
            <a:r>
              <a:rPr lang="de-CH" b="1" dirty="0" smtClean="0"/>
              <a:t>Vandalismus</a:t>
            </a:r>
            <a:endParaRPr lang="de-CH" dirty="0"/>
          </a:p>
          <a:p>
            <a:pPr marL="0" indent="0">
              <a:buNone/>
            </a:pPr>
            <a:r>
              <a:rPr lang="de-CH" dirty="0" smtClean="0"/>
              <a:t>→ mutwillige Zerstörungswut/Zerstörungslust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b="1" dirty="0" err="1" smtClean="0"/>
              <a:t>Littering</a:t>
            </a:r>
            <a:endParaRPr lang="de-CH" dirty="0"/>
          </a:p>
          <a:p>
            <a:pPr marL="0" indent="0">
              <a:buNone/>
            </a:pPr>
            <a:r>
              <a:rPr lang="de-CH" dirty="0" smtClean="0"/>
              <a:t>→ Verschmutzung (mit Abfall) von öffentlichem Raum</a:t>
            </a:r>
          </a:p>
          <a:p>
            <a:endParaRPr lang="de-CH" dirty="0"/>
          </a:p>
          <a:p>
            <a:r>
              <a:rPr lang="de-CH" b="1" dirty="0" smtClean="0"/>
              <a:t>Sachbeschädigung</a:t>
            </a:r>
            <a:endParaRPr lang="de-CH" dirty="0"/>
          </a:p>
          <a:p>
            <a:pPr marL="0" indent="0">
              <a:buNone/>
            </a:pPr>
            <a:r>
              <a:rPr lang="de-CH" dirty="0" smtClean="0"/>
              <a:t>→ absichtliche Beschädigung eines fremden Gegenstandes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973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4FDA9B32-88D9-446C-8F99-5958DFFCE057}" vid="{E6A7D9B8-3B85-4E03-9486-83A108A6952C}"/>
    </a:ext>
  </a:extLst>
</a:theme>
</file>

<file path=ppt/theme/theme2.xml><?xml version="1.0" encoding="utf-8"?>
<a:theme xmlns:a="http://schemas.openxmlformats.org/drawingml/2006/main" name="Folien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4FDA9B32-88D9-446C-8F99-5958DFFCE057}" vid="{BC0BC48B-933F-4F49-9700-2E2BA87711F4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P_InheritedTags xmlns="4fc110fd-d8a6-4f62-9318-de672bc8add0">((vm15)(vm5)(vm2))((vm26)(vm6)(vm2))((vm36)(vm7)(vm2))((vm30)(vm10)(vm2))((vm849)(vm39)(vm1))((vm912)(vm848)(vm41)(vm1))((vm45)(vm40)(vm1))</MP_InheritedTags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MP_UserTags xmlns="4fc110fd-d8a6-4f62-9318-de672bc8add0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F6ADA303D1CF54ABFD9A561D35DB69D" ma:contentTypeVersion="7" ma:contentTypeDescription="Ein neues Dokument erstellen." ma:contentTypeScope="" ma:versionID="cbf5ae45a0f6addbff539579993a6f12">
  <xsd:schema xmlns:xsd="http://www.w3.org/2001/XMLSchema" xmlns:xs="http://www.w3.org/2001/XMLSchema" xmlns:p="http://schemas.microsoft.com/office/2006/metadata/properties" xmlns:ns1="http://schemas.microsoft.com/sharepoint/v3" xmlns:ns3="4fc110fd-d8a6-4f62-9318-de672bc8add0" targetNamespace="http://schemas.microsoft.com/office/2006/metadata/properties" ma:root="true" ma:fieldsID="8a5e4172cb902bdda3a56ec0141ecc50" ns1:_="" ns3:_="">
    <xsd:import namespace="http://schemas.microsoft.com/sharepoint/v3"/>
    <xsd:import namespace="4fc110fd-d8a6-4f62-9318-de672bc8add0"/>
    <xsd:element name="properties">
      <xsd:complexType>
        <xsd:sequence>
          <xsd:element name="documentManagement">
            <xsd:complexType>
              <xsd:all>
                <xsd:element ref="ns3:MP_UserTags" minOccurs="0"/>
                <xsd:element ref="ns3:MP_InheritedTag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0" nillable="true" ma:displayName="Bewertung (0 - 5)" ma:decimals="2" ma:description="Mittelwert aller Bewertungen, die abgegeben wurden." ma:internalName="AverageRating" ma:readOnly="true">
      <xsd:simpleType>
        <xsd:restriction base="dms:Number"/>
      </xsd:simpleType>
    </xsd:element>
    <xsd:element name="RatingCount" ma:index="11" nillable="true" ma:displayName="Anzahl Bewertungen" ma:decimals="0" ma:description="Anzahl abgegebener Bewertungen" ma:internalName="RatingCount" ma:readOnly="true">
      <xsd:simpleType>
        <xsd:restriction base="dms:Number"/>
      </xsd:simpleType>
    </xsd:element>
    <xsd:element name="RatedBy" ma:index="12" nillable="true" ma:displayName="Bewertet von" ma:description="Benutzer haben das Element bewertet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3" nillable="true" ma:displayName="Benutzerbewertungen" ma:description="Bewertungen für das Element" ma:hidden="true" ma:internalName="Ratings">
      <xsd:simpleType>
        <xsd:restriction base="dms:Note"/>
      </xsd:simpleType>
    </xsd:element>
    <xsd:element name="LikesCount" ma:index="14" nillable="true" ma:displayName="Anzahl 'Gefällt mir'" ma:internalName="LikesCount">
      <xsd:simpleType>
        <xsd:restriction base="dms:Unknown"/>
      </xsd:simpleType>
    </xsd:element>
    <xsd:element name="LikedBy" ma:index="15" nillable="true" ma:displayName="Gefäll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110fd-d8a6-4f62-9318-de672bc8add0" elementFormDefault="qualified">
    <xsd:import namespace="http://schemas.microsoft.com/office/2006/documentManagement/types"/>
    <xsd:import namespace="http://schemas.microsoft.com/office/infopath/2007/PartnerControls"/>
    <xsd:element name="MP_UserTags" ma:index="8" nillable="true" ma:displayName="Tags" ma:hidden="true" ma:internalName="MP_UserTags" ma:readOnly="false">
      <xsd:simpleType>
        <xsd:restriction base="dms:Unknown"/>
      </xsd:simpleType>
    </xsd:element>
    <xsd:element name="MP_InheritedTags" ma:index="9" nillable="true" ma:displayName="Inherited Tags" ma:hidden="true" ma:internalName="MP_InheritedTags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C0C6AD-634B-4AC7-A6B8-1B61024B56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87DFB-1343-4912-AD77-D95B59DCF220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4fc110fd-d8a6-4f62-9318-de672bc8add0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23540B3-069C-49BD-9891-35DA75E6CA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c110fd-d8a6-4f62-9318-de672bc8a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</Template>
  <TotalTime>0</TotalTime>
  <Words>537</Words>
  <Application>Microsoft Office PowerPoint</Application>
  <PresentationFormat>Bildschirmpräsentation (16:9)</PresentationFormat>
  <Paragraphs>120</Paragraphs>
  <Slides>15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Master Titelfolie</vt:lpstr>
      <vt:lpstr>Folienmaster</vt:lpstr>
      <vt:lpstr>PowerPoint-Präsentation</vt:lpstr>
      <vt:lpstr>Wieso sind wir hier?</vt:lpstr>
      <vt:lpstr>Beispielbilder</vt:lpstr>
      <vt:lpstr>Beispielbilder</vt:lpstr>
      <vt:lpstr>Beispielbilder</vt:lpstr>
      <vt:lpstr>Beispielbilder</vt:lpstr>
      <vt:lpstr>Begriffe</vt:lpstr>
      <vt:lpstr>Begriffe</vt:lpstr>
      <vt:lpstr>Begriffe</vt:lpstr>
      <vt:lpstr>Quiz auf Kahoot.it (30’)</vt:lpstr>
      <vt:lpstr>Erarbeitung Fallbeispiel</vt:lpstr>
      <vt:lpstr>Erarbeitung Fallbeispiel</vt:lpstr>
      <vt:lpstr>Diskussion Mentimeter (20-45’)</vt:lpstr>
      <vt:lpstr>Was würdet ihr am Schulhaus XY verändern, damit es keinen Vandalismus mehr gibt?  </vt:lpstr>
      <vt:lpstr>Auswertung (10’) </vt:lpstr>
    </vt:vector>
  </TitlesOfParts>
  <Company>Stadt Winterthur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„luegsch“?</dc:title>
  <dc:creator>Melezanovic Ramela</dc:creator>
  <cp:lastModifiedBy>Haderer Tassia</cp:lastModifiedBy>
  <cp:revision>82</cp:revision>
  <dcterms:created xsi:type="dcterms:W3CDTF">2021-03-16T12:47:07Z</dcterms:created>
  <dcterms:modified xsi:type="dcterms:W3CDTF">2021-09-13T12:41:17Z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0x010100CF6ADA303D1CF54ABFD9A561D35DB69D</vt:lpwstr>
  </property>
  <property fmtid="{D5CDD505-2E9C-101B-9397-08002B2CF9AE}" pid="3" name="IsOriginal">
    <vt:bool>true</vt:bool>
  </property>
  <property fmtid="{D5CDD505-2E9C-101B-9397-08002B2CF9AE}" pid="4" name="AlternateThumbnailUrl">
    <vt:lpwstr>, </vt:lpwstr>
  </property>
  <property fmtid="{D5CDD505-2E9C-101B-9397-08002B2CF9AE}" pid="5" name="VideoSetDescription">
    <vt:lpwstr/>
  </property>
  <property fmtid="{D5CDD505-2E9C-101B-9397-08002B2CF9AE}" pid="6" name="Portal_AssetLanguages">
    <vt:lpwstr/>
  </property>
</Properties>
</file>